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Barlow" panose="00000500000000000000" pitchFamily="2"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Gill Sans" panose="020B0604020202020204" charset="0"/>
      <p:regular r:id="rId30"/>
      <p:bold r:id="rId31"/>
    </p:embeddedFont>
    <p:embeddedFont>
      <p:font typeface="Merriweather Sans" pitchFamily="2" charset="0"/>
      <p:regular r:id="rId32"/>
      <p:bold r:id="rId33"/>
      <p:italic r:id="rId34"/>
      <p:boldItalic r:id="rId35"/>
    </p:embeddedFont>
    <p:embeddedFont>
      <p:font typeface="Proxima Nova" panose="020B0604020202020204" charset="0"/>
      <p:regular r:id="rId36"/>
      <p:bold r:id="rId37"/>
      <p:italic r:id="rId38"/>
      <p:boldItalic r:id="rId39"/>
    </p:embeddedFont>
    <p:embeddedFont>
      <p:font typeface="Proxima Nova Extrabold" panose="020B0604020202020204" charset="0"/>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VFuUReytuXsoQNRxyjC8n7kBz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Kia ora everyone, my name is Andrea Reid and I am the founder of the charity Pollinator Paths and I’m here to talk to you about how we can collaborate to launch the Great NZ Pollinator Path in 2023.</a:t>
            </a:r>
            <a:endParaRPr/>
          </a:p>
        </p:txBody>
      </p:sp>
      <p:sp>
        <p:nvSpPr>
          <p:cNvPr id="85" name="Google Shape;85;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42136397cb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142136397cb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It’s crazy that this is a thing now, the price of fresh food is getting out of hand, so it is more important than ever to create pollinator paths in urban areas to help pollinate our growing local food network and help people grow at home.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To help address these issues, we want to join with you to launch The Great New Zealand Pollinator Path in 2023.</a:t>
            </a:r>
            <a:endParaRPr/>
          </a:p>
          <a:p>
            <a:pPr marL="0" lvl="0" indent="0" algn="l" rtl="0">
              <a:lnSpc>
                <a:spcPct val="100000"/>
              </a:lnSpc>
              <a:spcBef>
                <a:spcPts val="0"/>
              </a:spcBef>
              <a:spcAft>
                <a:spcPts val="0"/>
              </a:spcAft>
              <a:buSzPts val="1100"/>
              <a:buNone/>
            </a:pPr>
            <a:r>
              <a:rPr lang="en-US"/>
              <a:t>It will cover the length of the country. </a:t>
            </a:r>
            <a:endParaRPr/>
          </a:p>
          <a:p>
            <a:pPr marL="0" lvl="0" indent="0" algn="l" rtl="0">
              <a:lnSpc>
                <a:spcPct val="100000"/>
              </a:lnSpc>
              <a:spcBef>
                <a:spcPts val="0"/>
              </a:spcBef>
              <a:spcAft>
                <a:spcPts val="0"/>
              </a:spcAft>
              <a:buSzPts val="1100"/>
              <a:buNone/>
            </a:pPr>
            <a:r>
              <a:rPr lang="en-US"/>
              <a:t>It will form slowly over 3-5 years as people take action, seeds grow, and pollinators find habitat.</a:t>
            </a:r>
            <a:endParaRPr/>
          </a:p>
          <a:p>
            <a:pPr marL="0" lvl="0" indent="0" algn="l" rtl="0">
              <a:lnSpc>
                <a:spcPct val="100000"/>
              </a:lnSpc>
              <a:spcBef>
                <a:spcPts val="0"/>
              </a:spcBef>
              <a:spcAft>
                <a:spcPts val="0"/>
              </a:spcAft>
              <a:buSzPts val="1100"/>
              <a:buNone/>
            </a:pPr>
            <a:r>
              <a:rPr lang="en-US"/>
              <a:t>The New Zealand Pollinator Path will not be a physical line on a map but an observation of where life is thriving and adjust as life adjusts.</a:t>
            </a:r>
            <a:endParaRPr/>
          </a:p>
          <a:p>
            <a:pPr marL="0" lvl="0" indent="0" algn="l" rtl="0">
              <a:lnSpc>
                <a:spcPct val="100000"/>
              </a:lnSpc>
              <a:spcBef>
                <a:spcPts val="0"/>
              </a:spcBef>
              <a:spcAft>
                <a:spcPts val="0"/>
              </a:spcAft>
              <a:buSzPts val="1100"/>
              <a:buNone/>
            </a:pPr>
            <a:r>
              <a:rPr lang="en-US"/>
              <a:t>The New Zealand Pollinator Path is about creating an intergenerational legacy for our environment and our people.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172" name="Google Shape;17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So how will The New Zealand Pollinator Path be built?</a:t>
            </a:r>
            <a:endParaRPr/>
          </a:p>
          <a:p>
            <a:pPr marL="0" lvl="0" indent="0" algn="l" rtl="0">
              <a:lnSpc>
                <a:spcPct val="100000"/>
              </a:lnSpc>
              <a:spcBef>
                <a:spcPts val="0"/>
              </a:spcBef>
              <a:spcAft>
                <a:spcPts val="0"/>
              </a:spcAft>
              <a:buClr>
                <a:schemeClr val="dk1"/>
              </a:buClr>
              <a:buSzPts val="1100"/>
              <a:buFont typeface="Arial"/>
              <a:buNone/>
            </a:pPr>
            <a:r>
              <a:rPr lang="en-US"/>
              <a:t>Everyone will have access to millions of seeds across New Zealand.</a:t>
            </a:r>
            <a:endParaRPr/>
          </a:p>
          <a:p>
            <a:pPr marL="0" lvl="0" indent="0" algn="l" rtl="0">
              <a:lnSpc>
                <a:spcPct val="100000"/>
              </a:lnSpc>
              <a:spcBef>
                <a:spcPts val="0"/>
              </a:spcBef>
              <a:spcAft>
                <a:spcPts val="0"/>
              </a:spcAft>
              <a:buClr>
                <a:schemeClr val="dk1"/>
              </a:buClr>
              <a:buSzPts val="1100"/>
              <a:buFont typeface="Arial"/>
              <a:buNone/>
            </a:pPr>
            <a:r>
              <a:rPr lang="en-US"/>
              <a:t>This will include education and resource materials to help support eco-sourced seeds and germination.</a:t>
            </a:r>
            <a:endParaRPr/>
          </a:p>
          <a:p>
            <a:pPr marL="0" lvl="0" indent="0" algn="l" rtl="0">
              <a:lnSpc>
                <a:spcPct val="100000"/>
              </a:lnSpc>
              <a:spcBef>
                <a:spcPts val="0"/>
              </a:spcBef>
              <a:spcAft>
                <a:spcPts val="0"/>
              </a:spcAft>
              <a:buClr>
                <a:schemeClr val="dk1"/>
              </a:buClr>
              <a:buSzPts val="1100"/>
              <a:buFont typeface="Arial"/>
              <a:buNone/>
            </a:pPr>
            <a:r>
              <a:rPr lang="en-US"/>
              <a:t>These seeds will be free to collect and can be planted on your property or in your neighborhood to build your path.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184" name="Google Shape;18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and what will The New Zealand Pollinator Path look like?</a:t>
            </a:r>
            <a:endParaRPr/>
          </a:p>
          <a:p>
            <a:pPr marL="0" lvl="0" indent="0" algn="l" rtl="0">
              <a:lnSpc>
                <a:spcPct val="100000"/>
              </a:lnSpc>
              <a:spcBef>
                <a:spcPts val="0"/>
              </a:spcBef>
              <a:spcAft>
                <a:spcPts val="0"/>
              </a:spcAft>
              <a:buSzPts val="1100"/>
              <a:buNone/>
            </a:pPr>
            <a:r>
              <a:rPr lang="en-US"/>
              <a:t>We will invite people to observe the pollinators in their neighborhood and log them on the iNaturalist App. Each pollinator has a unique area that forms their habitat. </a:t>
            </a:r>
            <a:endParaRPr/>
          </a:p>
          <a:p>
            <a:pPr marL="0" lvl="0" indent="0" algn="l" rtl="0">
              <a:lnSpc>
                <a:spcPct val="100000"/>
              </a:lnSpc>
              <a:spcBef>
                <a:spcPts val="0"/>
              </a:spcBef>
              <a:spcAft>
                <a:spcPts val="0"/>
              </a:spcAft>
              <a:buSzPts val="1100"/>
              <a:buNone/>
            </a:pPr>
            <a:r>
              <a:rPr lang="en-US"/>
              <a:t>We will also encourage people to plant pollinator friendly plants and log them on our Growathon platform.</a:t>
            </a:r>
            <a:endParaRPr/>
          </a:p>
          <a:p>
            <a:pPr marL="0" lvl="0" indent="0" algn="l" rtl="0">
              <a:lnSpc>
                <a:spcPct val="100000"/>
              </a:lnSpc>
              <a:spcBef>
                <a:spcPts val="0"/>
              </a:spcBef>
              <a:spcAft>
                <a:spcPts val="0"/>
              </a:spcAft>
              <a:buSzPts val="1100"/>
              <a:buNone/>
            </a:pPr>
            <a:r>
              <a:rPr lang="en-US"/>
              <a:t>The more pollinators and plants observed the greater the Pollinator Path will form across the national network.</a:t>
            </a:r>
            <a:endParaRPr/>
          </a:p>
          <a:p>
            <a:pPr marL="0" lvl="0" indent="0" algn="l" rtl="0">
              <a:lnSpc>
                <a:spcPct val="100000"/>
              </a:lnSpc>
              <a:spcBef>
                <a:spcPts val="0"/>
              </a:spcBef>
              <a:spcAft>
                <a:spcPts val="0"/>
              </a:spcAft>
              <a:buSzPts val="1100"/>
              <a:buNone/>
            </a:pPr>
            <a:r>
              <a:rPr lang="en-US"/>
              <a:t>The New Zealand Pollinator Path will be in real time on www.pollinatorpaths.com</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rgbClr val="000000"/>
              </a:buClr>
              <a:buSzPts val="1100"/>
              <a:buFont typeface="Arial"/>
              <a:buNone/>
            </a:pPr>
            <a:endParaRPr/>
          </a:p>
        </p:txBody>
      </p:sp>
      <p:sp>
        <p:nvSpPr>
          <p:cNvPr id="192" name="Google Shape;192;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4563e9a537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t>Growathon is our existing platform that launches this spring in collaboration with PlantMe.io which allows users to log their plants, track what they are growing, measure their climate impact, and get rewarded for it. This platform will assist us with tracking all the pollinator friendly vegetation that people are planting and add it to our growing pollinator map.</a:t>
            </a:r>
            <a:endParaRPr/>
          </a:p>
        </p:txBody>
      </p:sp>
      <p:sp>
        <p:nvSpPr>
          <p:cNvPr id="202" name="Google Shape;202;g14563e9a537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rgbClr val="222222"/>
                </a:solidFill>
                <a:highlight>
                  <a:srgbClr val="FFFFFF"/>
                </a:highlight>
              </a:rPr>
              <a:t>And this is where the Public Libraries Network comes in, to help us tell the Story of Seeds.</a:t>
            </a:r>
            <a:endParaRPr>
              <a:solidFill>
                <a:srgbClr val="222222"/>
              </a:solidFill>
              <a:highlight>
                <a:srgbClr val="FFFFFF"/>
              </a:highlight>
            </a:endParaRPr>
          </a:p>
          <a:p>
            <a:pPr marL="0" lvl="0" indent="0" algn="l" rtl="0">
              <a:lnSpc>
                <a:spcPct val="100000"/>
              </a:lnSpc>
              <a:spcBef>
                <a:spcPts val="0"/>
              </a:spcBef>
              <a:spcAft>
                <a:spcPts val="0"/>
              </a:spcAft>
              <a:buSzPts val="1100"/>
              <a:buNone/>
            </a:pPr>
            <a:r>
              <a:rPr lang="en-US">
                <a:solidFill>
                  <a:srgbClr val="222222"/>
                </a:solidFill>
                <a:highlight>
                  <a:srgbClr val="FFFFFF"/>
                </a:highlight>
              </a:rPr>
              <a:t>One of the biggest barriers in our communities to starting a garden is the upfront cost, we want to remove that barrier for people by providing free seeds in every library and school across Aotearoa, so that people can take out a packet of seeds the same way they take out a book!</a:t>
            </a:r>
            <a:endParaRPr>
              <a:solidFill>
                <a:srgbClr val="222222"/>
              </a:solidFill>
              <a:highlight>
                <a:srgbClr val="FFFFFF"/>
              </a:highlight>
            </a:endParaRPr>
          </a:p>
          <a:p>
            <a:pPr marL="0" lvl="0" indent="0" algn="l" rtl="0">
              <a:lnSpc>
                <a:spcPct val="100000"/>
              </a:lnSpc>
              <a:spcBef>
                <a:spcPts val="0"/>
              </a:spcBef>
              <a:spcAft>
                <a:spcPts val="0"/>
              </a:spcAft>
              <a:buSzPts val="1100"/>
              <a:buNone/>
            </a:pPr>
            <a:endParaRPr>
              <a:solidFill>
                <a:srgbClr val="222222"/>
              </a:solidFill>
              <a:highlight>
                <a:srgbClr val="FFFFFF"/>
              </a:highlight>
            </a:endParaRPr>
          </a:p>
          <a:p>
            <a:pPr marL="0" lvl="0" indent="0" algn="l" rtl="0">
              <a:lnSpc>
                <a:spcPct val="100000"/>
              </a:lnSpc>
              <a:spcBef>
                <a:spcPts val="0"/>
              </a:spcBef>
              <a:spcAft>
                <a:spcPts val="0"/>
              </a:spcAft>
              <a:buSzPts val="1100"/>
              <a:buNone/>
            </a:pPr>
            <a:r>
              <a:rPr lang="en-US">
                <a:solidFill>
                  <a:srgbClr val="222222"/>
                </a:solidFill>
                <a:highlight>
                  <a:srgbClr val="FFFFFF"/>
                </a:highlight>
              </a:rPr>
              <a:t>I know that this is already starting to happen, with seed banks in many libraries across the country, and we would love to help provide the tools and resources so that this can happen across all our libraries! We also want to help get the message out there that our libraries can help people to start their growing journey, with a national campaign.</a:t>
            </a:r>
            <a:endParaRPr/>
          </a:p>
        </p:txBody>
      </p:sp>
      <p:sp>
        <p:nvSpPr>
          <p:cNvPr id="207" name="Google Shape;20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4563e9a537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So let’s talk about how it works.</a:t>
            </a:r>
            <a:endParaRPr/>
          </a:p>
          <a:p>
            <a:pPr marL="0" lvl="0" indent="0" algn="l" rtl="0">
              <a:lnSpc>
                <a:spcPct val="100000"/>
              </a:lnSpc>
              <a:spcBef>
                <a:spcPts val="0"/>
              </a:spcBef>
              <a:spcAft>
                <a:spcPts val="0"/>
              </a:spcAft>
              <a:buSzPts val="1100"/>
              <a:buNone/>
            </a:pPr>
            <a:r>
              <a:rPr lang="en-US" b="1"/>
              <a:t>Step 1:</a:t>
            </a:r>
            <a:r>
              <a:rPr lang="en-US"/>
              <a:t> Libraries will be sent a toolkit to help them start their seedbank. It will include a range of seeds from our sponsors, a basic customisable display, a digital platform for seed distribution to be logged,  and the tools needed for each library manager to continue sourcing local seeds for their seedbank.</a:t>
            </a:r>
            <a:endParaRPr/>
          </a:p>
          <a:p>
            <a:pPr marL="0" lvl="0" indent="0" algn="l" rtl="0">
              <a:lnSpc>
                <a:spcPct val="100000"/>
              </a:lnSpc>
              <a:spcBef>
                <a:spcPts val="0"/>
              </a:spcBef>
              <a:spcAft>
                <a:spcPts val="0"/>
              </a:spcAft>
              <a:buSzPts val="1100"/>
              <a:buNone/>
            </a:pPr>
            <a:r>
              <a:rPr lang="en-US" b="1"/>
              <a:t>Step 2: </a:t>
            </a:r>
            <a:r>
              <a:rPr lang="en-US"/>
              <a:t>Local residents will be able to receive a free seed packet from their local library to start their seed growing journey.</a:t>
            </a:r>
            <a:endParaRPr/>
          </a:p>
          <a:p>
            <a:pPr marL="0" lvl="0" indent="0" algn="l" rtl="0">
              <a:lnSpc>
                <a:spcPct val="100000"/>
              </a:lnSpc>
              <a:spcBef>
                <a:spcPts val="0"/>
              </a:spcBef>
              <a:spcAft>
                <a:spcPts val="0"/>
              </a:spcAft>
              <a:buSzPts val="1100"/>
              <a:buNone/>
            </a:pPr>
            <a:r>
              <a:rPr lang="en-US" b="1"/>
              <a:t>Step 3:</a:t>
            </a:r>
            <a:r>
              <a:rPr lang="en-US"/>
              <a:t> As residents get growing the green will start to grow on the live pollinator path map. </a:t>
            </a:r>
            <a:endParaRPr/>
          </a:p>
          <a:p>
            <a:pPr marL="0" lvl="0" indent="0" algn="l" rtl="0">
              <a:lnSpc>
                <a:spcPct val="100000"/>
              </a:lnSpc>
              <a:spcBef>
                <a:spcPts val="0"/>
              </a:spcBef>
              <a:spcAft>
                <a:spcPts val="0"/>
              </a:spcAft>
              <a:buSzPts val="1100"/>
              <a:buNone/>
            </a:pPr>
            <a:r>
              <a:rPr lang="en-US" b="1"/>
              <a:t>Step 4: </a:t>
            </a:r>
            <a:r>
              <a:rPr lang="en-US"/>
              <a:t>Residents will be able to see the impact they are having, and watch as pollinator numbers start to grow in their communities.</a:t>
            </a:r>
            <a:endParaRPr/>
          </a:p>
          <a:p>
            <a:pPr marL="0" lvl="0" indent="0" algn="l" rtl="0">
              <a:lnSpc>
                <a:spcPct val="100000"/>
              </a:lnSpc>
              <a:spcBef>
                <a:spcPts val="0"/>
              </a:spcBef>
              <a:spcAft>
                <a:spcPts val="0"/>
              </a:spcAft>
              <a:buSzPts val="1100"/>
              <a:buNone/>
            </a:pPr>
            <a:r>
              <a:rPr lang="en-US" b="1"/>
              <a:t>Step 5:</a:t>
            </a:r>
            <a:r>
              <a:rPr lang="en-US"/>
              <a:t> As the plants grow, the Growathon app will teach people how to collect the seed from their plants so that they can grow more plants, and return any extra seed to their library so that the circle of giving can continue.</a:t>
            </a:r>
            <a:endParaRPr/>
          </a:p>
          <a:p>
            <a:pPr marL="0" lvl="0" indent="0" algn="l" rtl="0">
              <a:lnSpc>
                <a:spcPct val="100000"/>
              </a:lnSpc>
              <a:spcBef>
                <a:spcPts val="0"/>
              </a:spcBef>
              <a:spcAft>
                <a:spcPts val="0"/>
              </a:spcAft>
              <a:buSzPts val="1100"/>
              <a:buNone/>
            </a:pPr>
            <a:r>
              <a:rPr lang="en-US" b="1"/>
              <a:t>Step 6: </a:t>
            </a:r>
            <a:r>
              <a:rPr lang="en-US"/>
              <a:t>They will be encouraged to keep growing, trying out new seeds, and contributing any extra plants they grow to the formation of Pollinator Paths both with their neighbours, and at their local parks and schools.</a:t>
            </a:r>
            <a:endParaRPr/>
          </a:p>
        </p:txBody>
      </p:sp>
      <p:sp>
        <p:nvSpPr>
          <p:cNvPr id="215" name="Google Shape;215;g14563e9a537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Our first step will be to test the prototype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The Pollinator Paths Charity and the PlantMe team have received funding from Upper Hutt City Council and Wellington City Council to undertake a 2022 Spring Growathon.</a:t>
            </a:r>
            <a:endParaRPr/>
          </a:p>
          <a:p>
            <a:pPr marL="0" lvl="0" indent="0" algn="l" rtl="0">
              <a:lnSpc>
                <a:spcPct val="100000"/>
              </a:lnSpc>
              <a:spcBef>
                <a:spcPts val="0"/>
              </a:spcBef>
              <a:spcAft>
                <a:spcPts val="0"/>
              </a:spcAft>
              <a:buClr>
                <a:schemeClr val="dk1"/>
              </a:buClr>
              <a:buSzPts val="1100"/>
              <a:buFont typeface="Arial"/>
              <a:buNone/>
            </a:pPr>
            <a:r>
              <a:rPr lang="en-US"/>
              <a:t>The purpose of the Growathon is to keep people engaged with how to grow guides, tailored to location and time of year, plus a Planting Diary tracking their success, harvests, biodiversity milestones and climate impact.</a:t>
            </a:r>
            <a:endParaRPr/>
          </a:p>
          <a:p>
            <a:pPr marL="0" lvl="0" indent="0" algn="l" rtl="0">
              <a:lnSpc>
                <a:spcPct val="100000"/>
              </a:lnSpc>
              <a:spcBef>
                <a:spcPts val="0"/>
              </a:spcBef>
              <a:spcAft>
                <a:spcPts val="0"/>
              </a:spcAft>
              <a:buClr>
                <a:schemeClr val="dk1"/>
              </a:buClr>
              <a:buSzPts val="1100"/>
              <a:buFont typeface="Arial"/>
              <a:buNone/>
            </a:pPr>
            <a:r>
              <a:rPr lang="en-US"/>
              <a:t>As part of the programme we will work with the Upper Hutt City library, the existing Food For Thought seed bank, and the local community to undertake a soft launch of The New Zealand Pollinator Path seed bank toolkit.</a:t>
            </a:r>
            <a:endParaRPr/>
          </a:p>
          <a:p>
            <a:pPr marL="0" lvl="0" indent="0" algn="l" rtl="0">
              <a:lnSpc>
                <a:spcPct val="100000"/>
              </a:lnSpc>
              <a:spcBef>
                <a:spcPts val="0"/>
              </a:spcBef>
              <a:spcAft>
                <a:spcPts val="0"/>
              </a:spcAft>
              <a:buClr>
                <a:schemeClr val="dk1"/>
              </a:buClr>
              <a:buSzPts val="1100"/>
              <a:buFont typeface="Arial"/>
              <a:buNone/>
            </a:pPr>
            <a:r>
              <a:rPr lang="en-US"/>
              <a:t>Learnings from this will go towards the launch in 2023.</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29" name="Google Shape;22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So what assistance is needed?</a:t>
            </a:r>
            <a:endParaRPr/>
          </a:p>
          <a:p>
            <a:pPr marL="0" lvl="0" indent="0" algn="l" rtl="0">
              <a:lnSpc>
                <a:spcPct val="100000"/>
              </a:lnSpc>
              <a:spcBef>
                <a:spcPts val="0"/>
              </a:spcBef>
              <a:spcAft>
                <a:spcPts val="0"/>
              </a:spcAft>
              <a:buClr>
                <a:schemeClr val="dk1"/>
              </a:buClr>
              <a:buSzPts val="1100"/>
              <a:buFont typeface="Arial"/>
              <a:buNone/>
            </a:pPr>
            <a:r>
              <a:rPr lang="en-US"/>
              <a:t>Pollinator Paths and PlantMe already have access to resources to build the live pollinator path and integrate with iNaturalist data. Plus the ability to create educational resources on pollinators and gathering seed.</a:t>
            </a:r>
            <a:endParaRPr/>
          </a:p>
          <a:p>
            <a:pPr marL="0" lvl="0" indent="0" algn="l" rtl="0">
              <a:lnSpc>
                <a:spcPct val="100000"/>
              </a:lnSpc>
              <a:spcBef>
                <a:spcPts val="0"/>
              </a:spcBef>
              <a:spcAft>
                <a:spcPts val="0"/>
              </a:spcAft>
              <a:buClr>
                <a:schemeClr val="dk1"/>
              </a:buClr>
              <a:buSzPts val="1100"/>
              <a:buFont typeface="Arial"/>
              <a:buNone/>
            </a:pPr>
            <a:r>
              <a:rPr lang="en-US"/>
              <a:t>We are also currently talking to several large sponsors who can assist us with funding the initial supply of seeds and distribution over the next three years.</a:t>
            </a:r>
            <a:endParaRPr/>
          </a:p>
          <a:p>
            <a:pPr marL="0" lvl="0" indent="0" algn="l" rtl="0">
              <a:lnSpc>
                <a:spcPct val="100000"/>
              </a:lnSpc>
              <a:spcBef>
                <a:spcPts val="0"/>
              </a:spcBef>
              <a:spcAft>
                <a:spcPts val="0"/>
              </a:spcAft>
              <a:buClr>
                <a:schemeClr val="dk1"/>
              </a:buClr>
              <a:buSzPts val="1100"/>
              <a:buFont typeface="Arial"/>
              <a:buNone/>
            </a:pPr>
            <a:r>
              <a:rPr lang="en-US"/>
              <a:t>We would love to collaborate with the Public Libraries Network to work with us to test the prototype, host the seed hubs, tell the story of seeds, connecting with local communities to collect seed, and support a national communications campaign next year.</a:t>
            </a:r>
            <a:endParaRPr/>
          </a:p>
          <a:p>
            <a:pPr marL="0" lvl="0" indent="0" algn="l" rtl="0">
              <a:lnSpc>
                <a:spcPct val="100000"/>
              </a:lnSpc>
              <a:spcBef>
                <a:spcPts val="0"/>
              </a:spcBef>
              <a:spcAft>
                <a:spcPts val="0"/>
              </a:spcAft>
              <a:buClr>
                <a:schemeClr val="dk1"/>
              </a:buClr>
              <a:buSzPts val="1100"/>
              <a:buFont typeface="Arial"/>
              <a:buNone/>
            </a:pPr>
            <a:r>
              <a:rPr lang="en-US"/>
              <a:t>The story of our seeds is really special, and we hope that you would like to come on the journey with us next year to help make a difference!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rgbClr val="000000"/>
              </a:buClr>
              <a:buSzPts val="1100"/>
              <a:buFont typeface="Arial"/>
              <a:buNone/>
            </a:pPr>
            <a:endParaRPr/>
          </a:p>
        </p:txBody>
      </p:sp>
      <p:sp>
        <p:nvSpPr>
          <p:cNvPr id="236" name="Google Shape;23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Now I’d like to open it up to the floor for feedback and to ask any questions.</a:t>
            </a:r>
            <a:endParaRPr/>
          </a:p>
        </p:txBody>
      </p:sp>
      <p:sp>
        <p:nvSpPr>
          <p:cNvPr id="243" name="Google Shape;24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Pollinator Paths is a New Zealand charity where our mission is to create connected ecosystems across urban landscapes where pollinators can thrive</a:t>
            </a:r>
            <a:endParaRPr>
              <a:solidFill>
                <a:schemeClr val="dk1"/>
              </a:solidFill>
            </a:endParaRPr>
          </a:p>
          <a:p>
            <a:pPr marL="0" lvl="0" indent="0" algn="l" rtl="0">
              <a:lnSpc>
                <a:spcPct val="100000"/>
              </a:lnSpc>
              <a:spcBef>
                <a:spcPts val="0"/>
              </a:spcBef>
              <a:spcAft>
                <a:spcPts val="0"/>
              </a:spcAft>
              <a:buSzPts val="1100"/>
              <a:buNone/>
            </a:pPr>
            <a:endParaRPr/>
          </a:p>
        </p:txBody>
      </p:sp>
      <p:sp>
        <p:nvSpPr>
          <p:cNvPr id="95" name="Google Shape;9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2136397c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a:t>This will help inspire and support a clean and green future, full of locally sourced food, in which the people of Aotearoa can feel a real connection to the land</a:t>
            </a:r>
            <a:endParaRPr/>
          </a:p>
        </p:txBody>
      </p:sp>
      <p:sp>
        <p:nvSpPr>
          <p:cNvPr id="101" name="Google Shape;101;g142136397cb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Now I would like to introduce you to New Zealand’s special pollinators. When I talk about pollination, I’d like you to raise your hand if your first thought was this guy</a:t>
            </a:r>
            <a:endParaRPr/>
          </a:p>
        </p:txBody>
      </p:sp>
      <p:sp>
        <p:nvSpPr>
          <p:cNvPr id="107" name="Google Shape;10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4563e9a53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honey bee</a:t>
            </a:r>
            <a:endParaRPr/>
          </a:p>
        </p:txBody>
      </p:sp>
      <p:sp>
        <p:nvSpPr>
          <p:cNvPr id="113" name="Google Shape;113;g14563e9a537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000">
                <a:latin typeface="Merriweather Sans"/>
                <a:ea typeface="Merriweather Sans"/>
                <a:cs typeface="Merriweather Sans"/>
                <a:sym typeface="Merriweather Sans"/>
              </a:rPr>
              <a:t>There are actually a range of pollinators in this country, including</a:t>
            </a:r>
            <a:r>
              <a:rPr lang="en-US" sz="1000" b="1">
                <a:latin typeface="Merriweather Sans"/>
                <a:ea typeface="Merriweather Sans"/>
                <a:cs typeface="Merriweather Sans"/>
                <a:sym typeface="Merriweather Sans"/>
              </a:rPr>
              <a:t> 30</a:t>
            </a:r>
            <a:r>
              <a:rPr lang="en-US" sz="1000">
                <a:latin typeface="Merriweather Sans"/>
                <a:ea typeface="Merriweather Sans"/>
                <a:cs typeface="Merriweather Sans"/>
                <a:sym typeface="Merriweather Sans"/>
              </a:rPr>
              <a:t> different types of native bees. </a:t>
            </a:r>
            <a:r>
              <a:rPr lang="en-US" sz="1000" b="1">
                <a:latin typeface="Merriweather Sans"/>
                <a:ea typeface="Merriweather Sans"/>
                <a:cs typeface="Merriweather Sans"/>
                <a:sym typeface="Merriweather Sans"/>
              </a:rPr>
              <a:t>Unlike</a:t>
            </a:r>
            <a:r>
              <a:rPr lang="en-US" sz="1000">
                <a:latin typeface="Merriweather Sans"/>
                <a:ea typeface="Merriweather Sans"/>
                <a:cs typeface="Merriweather Sans"/>
                <a:sym typeface="Merriweather Sans"/>
              </a:rPr>
              <a:t> the honey bee, </a:t>
            </a:r>
            <a:r>
              <a:rPr lang="en-US" sz="1000" b="1">
                <a:latin typeface="Merriweather Sans"/>
                <a:ea typeface="Merriweather Sans"/>
                <a:cs typeface="Merriweather Sans"/>
                <a:sym typeface="Merriweather Sans"/>
              </a:rPr>
              <a:t>most</a:t>
            </a:r>
            <a:r>
              <a:rPr lang="en-US" sz="1000">
                <a:latin typeface="Merriweather Sans"/>
                <a:ea typeface="Merriweather Sans"/>
                <a:cs typeface="Merriweather Sans"/>
                <a:sym typeface="Merriweather Sans"/>
              </a:rPr>
              <a:t> of these are </a:t>
            </a:r>
            <a:r>
              <a:rPr lang="en-US" sz="1000" b="1">
                <a:latin typeface="Merriweather Sans"/>
                <a:ea typeface="Merriweather Sans"/>
                <a:cs typeface="Merriweather Sans"/>
                <a:sym typeface="Merriweather Sans"/>
              </a:rPr>
              <a:t>solitary</a:t>
            </a:r>
            <a:r>
              <a:rPr lang="en-US" sz="1000">
                <a:latin typeface="Merriweather Sans"/>
                <a:ea typeface="Merriweather Sans"/>
                <a:cs typeface="Merriweather Sans"/>
                <a:sym typeface="Merriweather Sans"/>
              </a:rPr>
              <a:t> and nest in </a:t>
            </a:r>
            <a:r>
              <a:rPr lang="en-US" sz="1000" b="1">
                <a:latin typeface="Merriweather Sans"/>
                <a:ea typeface="Merriweather Sans"/>
                <a:cs typeface="Merriweather Sans"/>
                <a:sym typeface="Merriweather Sans"/>
              </a:rPr>
              <a:t>ground.</a:t>
            </a:r>
            <a:endParaRPr sz="1000" b="1">
              <a:latin typeface="Merriweather Sans"/>
              <a:ea typeface="Merriweather Sans"/>
              <a:cs typeface="Merriweather Sans"/>
              <a:sym typeface="Merriweather Sans"/>
            </a:endParaRPr>
          </a:p>
          <a:p>
            <a:pPr marL="0" lvl="0" indent="0" algn="l" rtl="0">
              <a:lnSpc>
                <a:spcPct val="100000"/>
              </a:lnSpc>
              <a:spcBef>
                <a:spcPts val="0"/>
              </a:spcBef>
              <a:spcAft>
                <a:spcPts val="0"/>
              </a:spcAft>
              <a:buNone/>
            </a:pPr>
            <a:r>
              <a:rPr lang="en-US" sz="1000">
                <a:latin typeface="Merriweather Sans"/>
                <a:ea typeface="Merriweather Sans"/>
                <a:cs typeface="Merriweather Sans"/>
                <a:sym typeface="Merriweather Sans"/>
              </a:rPr>
              <a:t>There are also a range of:</a:t>
            </a:r>
            <a:endParaRPr sz="1000">
              <a:latin typeface="Merriweather Sans"/>
              <a:ea typeface="Merriweather Sans"/>
              <a:cs typeface="Merriweather Sans"/>
              <a:sym typeface="Merriweather Sans"/>
            </a:endParaRPr>
          </a:p>
          <a:p>
            <a:pPr marL="457200" lvl="0" indent="-330200" algn="l" rtl="0">
              <a:lnSpc>
                <a:spcPct val="100000"/>
              </a:lnSpc>
              <a:spcBef>
                <a:spcPts val="0"/>
              </a:spcBef>
              <a:spcAft>
                <a:spcPts val="0"/>
              </a:spcAft>
              <a:buSzPts val="1000"/>
              <a:buFont typeface="Arial"/>
              <a:buChar char="•"/>
            </a:pPr>
            <a:r>
              <a:rPr lang="en-US" sz="1000">
                <a:latin typeface="Merriweather Sans"/>
                <a:ea typeface="Merriweather Sans"/>
                <a:cs typeface="Merriweather Sans"/>
                <a:sym typeface="Merriweather Sans"/>
              </a:rPr>
              <a:t>birds</a:t>
            </a:r>
            <a:endParaRPr sz="1000"/>
          </a:p>
          <a:p>
            <a:pPr marL="457200" lvl="0" indent="-330200" algn="l" rtl="0">
              <a:lnSpc>
                <a:spcPct val="100000"/>
              </a:lnSpc>
              <a:spcBef>
                <a:spcPts val="0"/>
              </a:spcBef>
              <a:spcAft>
                <a:spcPts val="0"/>
              </a:spcAft>
              <a:buSzPts val="1000"/>
              <a:buFont typeface="Arial"/>
              <a:buChar char="•"/>
            </a:pPr>
            <a:r>
              <a:rPr lang="en-US" sz="1000" b="1">
                <a:latin typeface="Merriweather Sans"/>
                <a:ea typeface="Merriweather Sans"/>
                <a:cs typeface="Merriweather Sans"/>
                <a:sym typeface="Merriweather Sans"/>
              </a:rPr>
              <a:t>bats</a:t>
            </a:r>
            <a:r>
              <a:rPr lang="en-US" sz="1000">
                <a:latin typeface="Merriweather Sans"/>
                <a:ea typeface="Merriweather Sans"/>
                <a:cs typeface="Merriweather Sans"/>
                <a:sym typeface="Merriweather Sans"/>
              </a:rPr>
              <a:t> </a:t>
            </a:r>
            <a:endParaRPr sz="1000"/>
          </a:p>
          <a:p>
            <a:pPr marL="457200" lvl="0" indent="-330200" algn="l" rtl="0">
              <a:lnSpc>
                <a:spcPct val="100000"/>
              </a:lnSpc>
              <a:spcBef>
                <a:spcPts val="0"/>
              </a:spcBef>
              <a:spcAft>
                <a:spcPts val="0"/>
              </a:spcAft>
              <a:buSzPts val="1000"/>
              <a:buFont typeface="Arial"/>
              <a:buChar char="•"/>
            </a:pPr>
            <a:r>
              <a:rPr lang="en-US" sz="1000">
                <a:latin typeface="Merriweather Sans"/>
                <a:ea typeface="Merriweather Sans"/>
                <a:cs typeface="Merriweather Sans"/>
                <a:sym typeface="Merriweather Sans"/>
              </a:rPr>
              <a:t>lizards</a:t>
            </a:r>
            <a:endParaRPr sz="1000"/>
          </a:p>
          <a:p>
            <a:pPr marL="457200" lvl="0" indent="-330200" algn="l" rtl="0">
              <a:lnSpc>
                <a:spcPct val="100000"/>
              </a:lnSpc>
              <a:spcBef>
                <a:spcPts val="0"/>
              </a:spcBef>
              <a:spcAft>
                <a:spcPts val="0"/>
              </a:spcAft>
              <a:buSzPts val="1000"/>
              <a:buFont typeface="Arial"/>
              <a:buChar char="•"/>
            </a:pPr>
            <a:r>
              <a:rPr lang="en-US" sz="1000" b="1">
                <a:latin typeface="Merriweather Sans"/>
                <a:ea typeface="Merriweather Sans"/>
                <a:cs typeface="Merriweather Sans"/>
                <a:sym typeface="Merriweather Sans"/>
              </a:rPr>
              <a:t>skinks</a:t>
            </a:r>
            <a:endParaRPr sz="1000"/>
          </a:p>
          <a:p>
            <a:pPr marL="457200" lvl="0" indent="-330200" algn="l" rtl="0">
              <a:lnSpc>
                <a:spcPct val="100000"/>
              </a:lnSpc>
              <a:spcBef>
                <a:spcPts val="0"/>
              </a:spcBef>
              <a:spcAft>
                <a:spcPts val="0"/>
              </a:spcAft>
              <a:buSzPts val="1000"/>
              <a:buFont typeface="Arial"/>
              <a:buChar char="•"/>
            </a:pPr>
            <a:r>
              <a:rPr lang="en-US" sz="1000">
                <a:latin typeface="Merriweather Sans"/>
                <a:ea typeface="Merriweather Sans"/>
                <a:cs typeface="Merriweather Sans"/>
                <a:sym typeface="Merriweather Sans"/>
              </a:rPr>
              <a:t>butterflies</a:t>
            </a:r>
            <a:endParaRPr sz="1000"/>
          </a:p>
          <a:p>
            <a:pPr marL="457200" lvl="0" indent="-330200" algn="l" rtl="0">
              <a:lnSpc>
                <a:spcPct val="100000"/>
              </a:lnSpc>
              <a:spcBef>
                <a:spcPts val="0"/>
              </a:spcBef>
              <a:spcAft>
                <a:spcPts val="0"/>
              </a:spcAft>
              <a:buSzPts val="1000"/>
              <a:buFont typeface="Arial"/>
              <a:buChar char="•"/>
            </a:pPr>
            <a:r>
              <a:rPr lang="en-US" sz="1000" b="1">
                <a:latin typeface="Merriweather Sans"/>
                <a:ea typeface="Merriweather Sans"/>
                <a:cs typeface="Merriweather Sans"/>
                <a:sym typeface="Merriweather Sans"/>
              </a:rPr>
              <a:t>moths</a:t>
            </a:r>
            <a:endParaRPr sz="1000"/>
          </a:p>
          <a:p>
            <a:pPr marL="457200" lvl="0" indent="-330200" algn="l" rtl="0">
              <a:lnSpc>
                <a:spcPct val="100000"/>
              </a:lnSpc>
              <a:spcBef>
                <a:spcPts val="0"/>
              </a:spcBef>
              <a:spcAft>
                <a:spcPts val="0"/>
              </a:spcAft>
              <a:buSzPts val="1000"/>
              <a:buFont typeface="Arial"/>
              <a:buChar char="•"/>
            </a:pPr>
            <a:r>
              <a:rPr lang="en-US" sz="1000">
                <a:latin typeface="Merriweather Sans"/>
                <a:ea typeface="Merriweather Sans"/>
                <a:cs typeface="Merriweather Sans"/>
                <a:sym typeface="Merriweather Sans"/>
              </a:rPr>
              <a:t>flies</a:t>
            </a:r>
            <a:endParaRPr sz="1000"/>
          </a:p>
          <a:p>
            <a:pPr marL="457200" lvl="0" indent="-330200" algn="l" rtl="0">
              <a:lnSpc>
                <a:spcPct val="100000"/>
              </a:lnSpc>
              <a:spcBef>
                <a:spcPts val="0"/>
              </a:spcBef>
              <a:spcAft>
                <a:spcPts val="0"/>
              </a:spcAft>
              <a:buSzPts val="1000"/>
              <a:buFont typeface="Arial"/>
              <a:buChar char="•"/>
            </a:pPr>
            <a:r>
              <a:rPr lang="en-US" sz="1000" b="1">
                <a:latin typeface="Merriweather Sans"/>
                <a:ea typeface="Merriweather Sans"/>
                <a:cs typeface="Merriweather Sans"/>
                <a:sym typeface="Merriweather Sans"/>
              </a:rPr>
              <a:t>beetles</a:t>
            </a:r>
            <a:r>
              <a:rPr lang="en-US" sz="1000">
                <a:latin typeface="Merriweather Sans"/>
                <a:ea typeface="Merriweather Sans"/>
                <a:cs typeface="Merriweather Sans"/>
                <a:sym typeface="Merriweather Sans"/>
              </a:rPr>
              <a:t> </a:t>
            </a:r>
            <a:endParaRPr sz="1000"/>
          </a:p>
          <a:p>
            <a:pPr marL="457200" lvl="0" indent="-330200" algn="l" rtl="0">
              <a:lnSpc>
                <a:spcPct val="100000"/>
              </a:lnSpc>
              <a:spcBef>
                <a:spcPts val="0"/>
              </a:spcBef>
              <a:spcAft>
                <a:spcPts val="0"/>
              </a:spcAft>
              <a:buSzPts val="1000"/>
              <a:buFont typeface="Arial"/>
              <a:buChar char="•"/>
            </a:pPr>
            <a:r>
              <a:rPr lang="en-US" sz="1000">
                <a:latin typeface="Merriweather Sans"/>
                <a:ea typeface="Merriweather Sans"/>
                <a:cs typeface="Merriweather Sans"/>
                <a:sym typeface="Merriweather Sans"/>
              </a:rPr>
              <a:t>and other </a:t>
            </a:r>
            <a:r>
              <a:rPr lang="en-US" sz="1000" b="1">
                <a:latin typeface="Merriweather Sans"/>
                <a:ea typeface="Merriweather Sans"/>
                <a:cs typeface="Merriweather Sans"/>
                <a:sym typeface="Merriweather Sans"/>
              </a:rPr>
              <a:t>insects</a:t>
            </a:r>
            <a:r>
              <a:rPr lang="en-US" sz="1000">
                <a:latin typeface="Merriweather Sans"/>
                <a:ea typeface="Merriweather Sans"/>
                <a:cs typeface="Merriweather Sans"/>
                <a:sym typeface="Merriweather Sans"/>
              </a:rPr>
              <a:t> </a:t>
            </a:r>
            <a:endParaRPr sz="1000"/>
          </a:p>
          <a:p>
            <a:pPr marL="457200" lvl="0" indent="-330200" algn="l" rtl="0">
              <a:lnSpc>
                <a:spcPct val="100000"/>
              </a:lnSpc>
              <a:spcBef>
                <a:spcPts val="0"/>
              </a:spcBef>
              <a:spcAft>
                <a:spcPts val="0"/>
              </a:spcAft>
              <a:buSzPts val="1000"/>
              <a:buFont typeface="Arial"/>
              <a:buChar char="•"/>
            </a:pPr>
            <a:r>
              <a:rPr lang="en-US" sz="1000" b="1">
                <a:latin typeface="Merriweather Sans"/>
                <a:ea typeface="Merriweather Sans"/>
                <a:cs typeface="Merriweather Sans"/>
                <a:sym typeface="Merriweather Sans"/>
              </a:rPr>
              <a:t>that all pollinate the plants we need to survive</a:t>
            </a:r>
            <a:endParaRPr sz="1000"/>
          </a:p>
          <a:p>
            <a:pPr marL="457200" lvl="0" indent="-266700" algn="l" rtl="0">
              <a:lnSpc>
                <a:spcPct val="100000"/>
              </a:lnSpc>
              <a:spcBef>
                <a:spcPts val="0"/>
              </a:spcBef>
              <a:spcAft>
                <a:spcPts val="0"/>
              </a:spcAft>
              <a:buSzPts val="3000"/>
              <a:buFont typeface="Arial"/>
              <a:buNone/>
            </a:pPr>
            <a:endParaRPr sz="1000">
              <a:latin typeface="Merriweather Sans"/>
              <a:ea typeface="Merriweather Sans"/>
              <a:cs typeface="Merriweather Sans"/>
              <a:sym typeface="Merriweather Sans"/>
            </a:endParaRPr>
          </a:p>
          <a:p>
            <a:pPr marL="457200" lvl="0" indent="-266700" algn="l" rtl="0">
              <a:lnSpc>
                <a:spcPct val="100000"/>
              </a:lnSpc>
              <a:spcBef>
                <a:spcPts val="0"/>
              </a:spcBef>
              <a:spcAft>
                <a:spcPts val="0"/>
              </a:spcAft>
              <a:buSzPts val="3000"/>
              <a:buFont typeface="Arial"/>
              <a:buNone/>
            </a:pPr>
            <a:endParaRPr sz="1000">
              <a:latin typeface="Merriweather Sans"/>
              <a:ea typeface="Merriweather Sans"/>
              <a:cs typeface="Merriweather Sans"/>
              <a:sym typeface="Merriweather Sans"/>
            </a:endParaRPr>
          </a:p>
          <a:p>
            <a:pPr marL="0" lvl="0" indent="0" algn="l" rtl="0">
              <a:lnSpc>
                <a:spcPct val="100000"/>
              </a:lnSpc>
              <a:spcBef>
                <a:spcPts val="0"/>
              </a:spcBef>
              <a:spcAft>
                <a:spcPts val="0"/>
              </a:spcAft>
              <a:buSzPts val="3000"/>
              <a:buFont typeface="Arial"/>
              <a:buNone/>
            </a:pPr>
            <a:endParaRPr sz="1000">
              <a:latin typeface="Merriweather Sans"/>
              <a:ea typeface="Merriweather Sans"/>
              <a:cs typeface="Merriweather Sans"/>
              <a:sym typeface="Merriweather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Unfortunately pollinators are at threat from many things, including:</a:t>
            </a:r>
            <a:endParaRPr/>
          </a:p>
          <a:p>
            <a:pPr marL="457200" lvl="0" indent="-298450" algn="l" rtl="0">
              <a:lnSpc>
                <a:spcPct val="100000"/>
              </a:lnSpc>
              <a:spcBef>
                <a:spcPts val="0"/>
              </a:spcBef>
              <a:spcAft>
                <a:spcPts val="0"/>
              </a:spcAft>
              <a:buSzPts val="1100"/>
              <a:buChar char="●"/>
            </a:pPr>
            <a:r>
              <a:rPr lang="en-US"/>
              <a:t>Loss of habitat - including nesting, food, and water</a:t>
            </a:r>
            <a:endParaRPr/>
          </a:p>
          <a:p>
            <a:pPr marL="457200" lvl="0" indent="-298450" algn="l" rtl="0">
              <a:lnSpc>
                <a:spcPct val="100000"/>
              </a:lnSpc>
              <a:spcBef>
                <a:spcPts val="0"/>
              </a:spcBef>
              <a:spcAft>
                <a:spcPts val="0"/>
              </a:spcAft>
              <a:buSzPts val="1100"/>
              <a:buChar char="●"/>
            </a:pPr>
            <a:r>
              <a:rPr lang="en-US"/>
              <a:t>Pesticides and herbicides</a:t>
            </a:r>
            <a:endParaRPr/>
          </a:p>
          <a:p>
            <a:pPr marL="457200" lvl="0" indent="-298450" algn="l" rtl="0">
              <a:lnSpc>
                <a:spcPct val="100000"/>
              </a:lnSpc>
              <a:spcBef>
                <a:spcPts val="0"/>
              </a:spcBef>
              <a:spcAft>
                <a:spcPts val="0"/>
              </a:spcAft>
              <a:buSzPts val="1100"/>
              <a:buChar char="●"/>
            </a:pPr>
            <a:r>
              <a:rPr lang="en-US"/>
              <a:t>Predators -like mice and rats</a:t>
            </a:r>
            <a:endParaRPr/>
          </a:p>
          <a:p>
            <a:pPr marL="457200" lvl="0" indent="-298450" algn="l" rtl="0">
              <a:lnSpc>
                <a:spcPct val="100000"/>
              </a:lnSpc>
              <a:spcBef>
                <a:spcPts val="0"/>
              </a:spcBef>
              <a:spcAft>
                <a:spcPts val="0"/>
              </a:spcAft>
              <a:buSzPts val="1100"/>
              <a:buChar char="●"/>
            </a:pPr>
            <a:r>
              <a:rPr lang="en-US"/>
              <a:t>and a change in climate</a:t>
            </a:r>
            <a:endParaRPr/>
          </a:p>
          <a:p>
            <a:pPr marL="0" lvl="0" indent="0" algn="l" rtl="0">
              <a:lnSpc>
                <a:spcPct val="100000"/>
              </a:lnSpc>
              <a:spcBef>
                <a:spcPts val="0"/>
              </a:spcBef>
              <a:spcAft>
                <a:spcPts val="0"/>
              </a:spcAft>
              <a:buNone/>
            </a:pPr>
            <a:endParaRPr/>
          </a:p>
        </p:txBody>
      </p:sp>
      <p:sp>
        <p:nvSpPr>
          <p:cNvPr id="141" name="Google Shape;14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4563e9a537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t>Without pollinators many of our favourite plants and foods would not survive</a:t>
            </a:r>
            <a:endParaRPr/>
          </a:p>
        </p:txBody>
      </p:sp>
      <p:sp>
        <p:nvSpPr>
          <p:cNvPr id="154" name="Google Shape;154;g14563e9a537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42136397cb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142136397cb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Every year, New Zealand produces enough food to feed 40 million people.</a:t>
            </a:r>
            <a:endParaRPr/>
          </a:p>
          <a:p>
            <a:pPr marL="0" lvl="0" indent="0" algn="l" rtl="0">
              <a:lnSpc>
                <a:spcPct val="100000"/>
              </a:lnSpc>
              <a:spcBef>
                <a:spcPts val="0"/>
              </a:spcBef>
              <a:spcAft>
                <a:spcPts val="0"/>
              </a:spcAft>
              <a:buSzPts val="1100"/>
              <a:buNone/>
            </a:pPr>
            <a:r>
              <a:rPr lang="en-US"/>
              <a:t>1 in 5 of us face food insecurity.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4"/>
        <p:cNvGrpSpPr/>
        <p:nvPr/>
      </p:nvGrpSpPr>
      <p:grpSpPr>
        <a:xfrm>
          <a:off x="0" y="0"/>
          <a:ext cx="0" cy="0"/>
          <a:chOff x="0" y="0"/>
          <a:chExt cx="0" cy="0"/>
        </a:xfrm>
      </p:grpSpPr>
      <p:sp>
        <p:nvSpPr>
          <p:cNvPr id="65" name="Google Shape;65;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a:spLocks noGrp="1"/>
          </p:cNvSpPr>
          <p:nvPr>
            <p:ph type="pic" idx="2"/>
          </p:nvPr>
        </p:nvSpPr>
        <p:spPr>
          <a:xfrm>
            <a:off x="5183188" y="987425"/>
            <a:ext cx="6172200" cy="4873625"/>
          </a:xfrm>
          <a:prstGeom prst="rect">
            <a:avLst/>
          </a:prstGeom>
          <a:noFill/>
          <a:ln>
            <a:noFill/>
          </a:ln>
        </p:spPr>
      </p:sp>
      <p:sp>
        <p:nvSpPr>
          <p:cNvPr id="67" name="Google Shape;67;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71"/>
        <p:cNvGrpSpPr/>
        <p:nvPr/>
      </p:nvGrpSpPr>
      <p:grpSpPr>
        <a:xfrm>
          <a:off x="0" y="0"/>
          <a:ext cx="0" cy="0"/>
          <a:chOff x="0" y="0"/>
          <a:chExt cx="0" cy="0"/>
        </a:xfrm>
      </p:grpSpPr>
      <p:sp>
        <p:nvSpPr>
          <p:cNvPr id="72" name="Google Shape;7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77"/>
        <p:cNvGrpSpPr/>
        <p:nvPr/>
      </p:nvGrpSpPr>
      <p:grpSpPr>
        <a:xfrm>
          <a:off x="0" y="0"/>
          <a:ext cx="0" cy="0"/>
          <a:chOff x="0" y="0"/>
          <a:chExt cx="0" cy="0"/>
        </a:xfrm>
      </p:grpSpPr>
      <p:sp>
        <p:nvSpPr>
          <p:cNvPr id="78" name="Google Shape;78;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869950" y="2089150"/>
            <a:ext cx="10452300" cy="2679900"/>
          </a:xfrm>
          <a:prstGeom prst="rect">
            <a:avLst/>
          </a:prstGeom>
          <a:noFill/>
          <a:ln>
            <a:noFill/>
          </a:ln>
        </p:spPr>
        <p:txBody>
          <a:bodyPr spcFirstLastPara="1" wrap="square" lIns="25400" tIns="25400" rIns="25400" bIns="25400" anchor="ctr" anchorCtr="0">
            <a:normAutofit/>
          </a:bodyPr>
          <a:lstStyle>
            <a:lvl1pPr lvl="0" algn="ctr">
              <a:lnSpc>
                <a:spcPct val="100000"/>
              </a:lnSpc>
              <a:spcBef>
                <a:spcPts val="0"/>
              </a:spcBef>
              <a:spcAft>
                <a:spcPts val="0"/>
              </a:spcAft>
              <a:buClr>
                <a:srgbClr val="FFFFFF"/>
              </a:buClr>
              <a:buSzPts val="900"/>
              <a:buNone/>
              <a:defRPr/>
            </a:lvl1pPr>
            <a:lvl2pPr lvl="1" algn="ctr">
              <a:lnSpc>
                <a:spcPct val="100000"/>
              </a:lnSpc>
              <a:spcBef>
                <a:spcPts val="0"/>
              </a:spcBef>
              <a:spcAft>
                <a:spcPts val="0"/>
              </a:spcAft>
              <a:buClr>
                <a:srgbClr val="FFFFFF"/>
              </a:buClr>
              <a:buSzPts val="900"/>
              <a:buNone/>
              <a:defRPr/>
            </a:lvl2pPr>
            <a:lvl3pPr lvl="2" algn="ctr">
              <a:lnSpc>
                <a:spcPct val="100000"/>
              </a:lnSpc>
              <a:spcBef>
                <a:spcPts val="0"/>
              </a:spcBef>
              <a:spcAft>
                <a:spcPts val="0"/>
              </a:spcAft>
              <a:buClr>
                <a:srgbClr val="FFFFFF"/>
              </a:buClr>
              <a:buSzPts val="900"/>
              <a:buNone/>
              <a:defRPr/>
            </a:lvl3pPr>
            <a:lvl4pPr lvl="3" algn="ctr">
              <a:lnSpc>
                <a:spcPct val="100000"/>
              </a:lnSpc>
              <a:spcBef>
                <a:spcPts val="0"/>
              </a:spcBef>
              <a:spcAft>
                <a:spcPts val="0"/>
              </a:spcAft>
              <a:buClr>
                <a:srgbClr val="FFFFFF"/>
              </a:buClr>
              <a:buSzPts val="900"/>
              <a:buNone/>
              <a:defRPr/>
            </a:lvl4pPr>
            <a:lvl5pPr lvl="4" algn="ctr">
              <a:lnSpc>
                <a:spcPct val="100000"/>
              </a:lnSpc>
              <a:spcBef>
                <a:spcPts val="0"/>
              </a:spcBef>
              <a:spcAft>
                <a:spcPts val="0"/>
              </a:spcAft>
              <a:buClr>
                <a:srgbClr val="FFFFFF"/>
              </a:buClr>
              <a:buSzPts val="900"/>
              <a:buNone/>
              <a:defRPr/>
            </a:lvl5pPr>
            <a:lvl6pPr lvl="5" algn="ctr">
              <a:lnSpc>
                <a:spcPct val="100000"/>
              </a:lnSpc>
              <a:spcBef>
                <a:spcPts val="0"/>
              </a:spcBef>
              <a:spcAft>
                <a:spcPts val="0"/>
              </a:spcAft>
              <a:buClr>
                <a:srgbClr val="FFFFFF"/>
              </a:buClr>
              <a:buSzPts val="900"/>
              <a:buNone/>
              <a:defRPr/>
            </a:lvl6pPr>
            <a:lvl7pPr lvl="6" algn="ctr">
              <a:lnSpc>
                <a:spcPct val="100000"/>
              </a:lnSpc>
              <a:spcBef>
                <a:spcPts val="0"/>
              </a:spcBef>
              <a:spcAft>
                <a:spcPts val="0"/>
              </a:spcAft>
              <a:buClr>
                <a:srgbClr val="FFFFFF"/>
              </a:buClr>
              <a:buSzPts val="900"/>
              <a:buNone/>
              <a:defRPr/>
            </a:lvl7pPr>
            <a:lvl8pPr lvl="7" algn="ctr">
              <a:lnSpc>
                <a:spcPct val="100000"/>
              </a:lnSpc>
              <a:spcBef>
                <a:spcPts val="0"/>
              </a:spcBef>
              <a:spcAft>
                <a:spcPts val="0"/>
              </a:spcAft>
              <a:buClr>
                <a:srgbClr val="FFFFFF"/>
              </a:buClr>
              <a:buSzPts val="900"/>
              <a:buNone/>
              <a:defRPr/>
            </a:lvl8pPr>
            <a:lvl9pPr lvl="8" algn="ctr">
              <a:lnSpc>
                <a:spcPct val="100000"/>
              </a:lnSpc>
              <a:spcBef>
                <a:spcPts val="0"/>
              </a:spcBef>
              <a:spcAft>
                <a:spcPts val="0"/>
              </a:spcAft>
              <a:buClr>
                <a:srgbClr val="FFFFFF"/>
              </a:buClr>
              <a:buSzPts val="900"/>
              <a:buNone/>
              <a:defRPr/>
            </a:lvl9pPr>
          </a:lstStyle>
          <a:p>
            <a:endParaRPr/>
          </a:p>
        </p:txBody>
      </p:sp>
      <p:sp>
        <p:nvSpPr>
          <p:cNvPr id="19" name="Google Shape;19;p17"/>
          <p:cNvSpPr txBox="1">
            <a:spLocks noGrp="1"/>
          </p:cNvSpPr>
          <p:nvPr>
            <p:ph type="sldNum" idx="12"/>
          </p:nvPr>
        </p:nvSpPr>
        <p:spPr>
          <a:xfrm>
            <a:off x="5984875" y="6546850"/>
            <a:ext cx="209700" cy="236100"/>
          </a:xfrm>
          <a:prstGeom prst="rect">
            <a:avLst/>
          </a:prstGeom>
          <a:noFill/>
          <a:ln>
            <a:noFill/>
          </a:ln>
        </p:spPr>
        <p:txBody>
          <a:bodyPr spcFirstLastPara="1" wrap="square" lIns="25400" tIns="25400" rIns="25400" bIns="25400" anchor="t" anchorCtr="0">
            <a:spAutoFit/>
          </a:bodyPr>
          <a:lstStyle>
            <a:lvl1pPr marL="0" marR="0" lvl="0"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FFFFFF"/>
              </a:buClr>
              <a:buSzPts val="1200"/>
              <a:buFont typeface="Gill Sans"/>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39"/>
        <p:cNvGrpSpPr/>
        <p:nvPr/>
      </p:nvGrpSpPr>
      <p:grpSpPr>
        <a:xfrm>
          <a:off x="0" y="0"/>
          <a:ext cx="0" cy="0"/>
          <a:chOff x="0" y="0"/>
          <a:chExt cx="0" cy="0"/>
        </a:xfrm>
      </p:grpSpPr>
      <p:sp>
        <p:nvSpPr>
          <p:cNvPr id="40" name="Google Shape;40;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48"/>
        <p:cNvGrpSpPr/>
        <p:nvPr/>
      </p:nvGrpSpPr>
      <p:grpSpPr>
        <a:xfrm>
          <a:off x="0" y="0"/>
          <a:ext cx="0" cy="0"/>
          <a:chOff x="0" y="0"/>
          <a:chExt cx="0" cy="0"/>
        </a:xfrm>
      </p:grpSpPr>
      <p:sp>
        <p:nvSpPr>
          <p:cNvPr id="49" name="Google Shape;4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7"/>
        <p:cNvGrpSpPr/>
        <p:nvPr/>
      </p:nvGrpSpPr>
      <p:grpSpPr>
        <a:xfrm>
          <a:off x="0" y="0"/>
          <a:ext cx="0" cy="0"/>
          <a:chOff x="0" y="0"/>
          <a:chExt cx="0" cy="0"/>
        </a:xfrm>
      </p:grpSpPr>
      <p:sp>
        <p:nvSpPr>
          <p:cNvPr id="58" name="Google Shape;58;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pollinatorpath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ctrTitle"/>
          </p:nvPr>
        </p:nvSpPr>
        <p:spPr>
          <a:xfrm>
            <a:off x="1647686" y="609946"/>
            <a:ext cx="9143999" cy="31194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The Great New Zealand </a:t>
            </a:r>
            <a:br>
              <a:rPr lang="en-US"/>
            </a:br>
            <a:r>
              <a:rPr lang="en-US"/>
              <a:t>Pollinator Path</a:t>
            </a:r>
            <a:endParaRPr/>
          </a:p>
        </p:txBody>
      </p:sp>
      <p:pic>
        <p:nvPicPr>
          <p:cNvPr id="88" name="Google Shape;88;p1"/>
          <p:cNvPicPr preferRelativeResize="0"/>
          <p:nvPr/>
        </p:nvPicPr>
        <p:blipFill rotWithShape="1">
          <a:blip r:embed="rId3">
            <a:alphaModFix amt="63000"/>
          </a:blip>
          <a:srcRect l="13881" t="16052" r="27989" b="9380"/>
          <a:stretch/>
        </p:blipFill>
        <p:spPr>
          <a:xfrm>
            <a:off x="0" y="0"/>
            <a:ext cx="12192000" cy="6858001"/>
          </a:xfrm>
          <a:prstGeom prst="rect">
            <a:avLst/>
          </a:prstGeom>
          <a:noFill/>
          <a:ln>
            <a:noFill/>
          </a:ln>
        </p:spPr>
      </p:pic>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Launching 2023</a:t>
            </a:r>
            <a:endParaRPr/>
          </a:p>
        </p:txBody>
      </p:sp>
      <p:pic>
        <p:nvPicPr>
          <p:cNvPr id="90" name="Google Shape;90;p1"/>
          <p:cNvPicPr preferRelativeResize="0"/>
          <p:nvPr/>
        </p:nvPicPr>
        <p:blipFill rotWithShape="1">
          <a:blip r:embed="rId4">
            <a:alphaModFix/>
          </a:blip>
          <a:srcRect/>
          <a:stretch/>
        </p:blipFill>
        <p:spPr>
          <a:xfrm>
            <a:off x="7121" y="0"/>
            <a:ext cx="12177757" cy="6858000"/>
          </a:xfrm>
          <a:prstGeom prst="rect">
            <a:avLst/>
          </a:prstGeom>
          <a:noFill/>
          <a:ln>
            <a:noFill/>
          </a:ln>
        </p:spPr>
      </p:pic>
      <p:pic>
        <p:nvPicPr>
          <p:cNvPr id="91" name="Google Shape;91;p1"/>
          <p:cNvPicPr preferRelativeResize="0"/>
          <p:nvPr/>
        </p:nvPicPr>
        <p:blipFill>
          <a:blip r:embed="rId5">
            <a:alphaModFix/>
          </a:blip>
          <a:stretch>
            <a:fillRect/>
          </a:stretch>
        </p:blipFill>
        <p:spPr>
          <a:xfrm>
            <a:off x="1698850" y="5558598"/>
            <a:ext cx="1987978" cy="502810"/>
          </a:xfrm>
          <a:prstGeom prst="rect">
            <a:avLst/>
          </a:prstGeom>
          <a:noFill/>
          <a:ln>
            <a:noFill/>
          </a:ln>
        </p:spPr>
      </p:pic>
      <p:pic>
        <p:nvPicPr>
          <p:cNvPr id="92" name="Google Shape;92;p1"/>
          <p:cNvPicPr preferRelativeResize="0"/>
          <p:nvPr/>
        </p:nvPicPr>
        <p:blipFill>
          <a:blip r:embed="rId6">
            <a:alphaModFix/>
          </a:blip>
          <a:stretch>
            <a:fillRect/>
          </a:stretch>
        </p:blipFill>
        <p:spPr>
          <a:xfrm>
            <a:off x="3812250" y="4712850"/>
            <a:ext cx="2351875" cy="2351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8"/>
        <p:cNvGrpSpPr/>
        <p:nvPr/>
      </p:nvGrpSpPr>
      <p:grpSpPr>
        <a:xfrm>
          <a:off x="0" y="0"/>
          <a:ext cx="0" cy="0"/>
          <a:chOff x="0" y="0"/>
          <a:chExt cx="0" cy="0"/>
        </a:xfrm>
      </p:grpSpPr>
      <p:pic>
        <p:nvPicPr>
          <p:cNvPr id="169" name="Google Shape;169;g142136397cb_0_19"/>
          <p:cNvPicPr preferRelativeResize="0"/>
          <p:nvPr/>
        </p:nvPicPr>
        <p:blipFill rotWithShape="1">
          <a:blip r:embed="rId3">
            <a:alphaModFix/>
          </a:blip>
          <a:srcRect t="11229" b="15083"/>
          <a:stretch/>
        </p:blipFill>
        <p:spPr>
          <a:xfrm>
            <a:off x="2870937" y="260538"/>
            <a:ext cx="6450124" cy="6336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p:nvPr/>
        </p:nvSpPr>
        <p:spPr>
          <a:xfrm>
            <a:off x="445600" y="469125"/>
            <a:ext cx="5913000" cy="1749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300" b="1" u="none" strike="noStrike" cap="none">
                <a:solidFill>
                  <a:srgbClr val="319C70"/>
                </a:solidFill>
                <a:latin typeface="Barlow"/>
                <a:ea typeface="Barlow"/>
                <a:cs typeface="Barlow"/>
                <a:sym typeface="Barlow"/>
              </a:rPr>
              <a:t>The Great New Zealand Pollinator Path 2023</a:t>
            </a:r>
            <a:endParaRPr sz="900" b="1" u="none" strike="noStrike" cap="none">
              <a:solidFill>
                <a:srgbClr val="319C70"/>
              </a:solidFill>
              <a:latin typeface="Barlow"/>
              <a:ea typeface="Barlow"/>
              <a:cs typeface="Barlow"/>
              <a:sym typeface="Barlow"/>
            </a:endParaRPr>
          </a:p>
        </p:txBody>
      </p:sp>
      <p:sp>
        <p:nvSpPr>
          <p:cNvPr id="175" name="Google Shape;175;p6"/>
          <p:cNvSpPr txBox="1">
            <a:spLocks noGrp="1"/>
          </p:cNvSpPr>
          <p:nvPr>
            <p:ph type="ctrTitle"/>
          </p:nvPr>
        </p:nvSpPr>
        <p:spPr>
          <a:xfrm>
            <a:off x="353250" y="2329126"/>
            <a:ext cx="5701800" cy="3609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800"/>
              <a:buFont typeface="Calibri"/>
              <a:buNone/>
            </a:pPr>
            <a:r>
              <a:rPr lang="en-US" sz="2100">
                <a:latin typeface="Barlow"/>
                <a:ea typeface="Barlow"/>
                <a:cs typeface="Barlow"/>
                <a:sym typeface="Barlow"/>
              </a:rPr>
              <a:t>It will cover the length of the country. </a:t>
            </a:r>
            <a:br>
              <a:rPr lang="en-US" sz="2100">
                <a:latin typeface="Barlow"/>
                <a:ea typeface="Barlow"/>
                <a:cs typeface="Barlow"/>
                <a:sym typeface="Barlow"/>
              </a:rPr>
            </a:br>
            <a:br>
              <a:rPr lang="en-US" sz="2100">
                <a:latin typeface="Barlow"/>
                <a:ea typeface="Barlow"/>
                <a:cs typeface="Barlow"/>
                <a:sym typeface="Barlow"/>
              </a:rPr>
            </a:br>
            <a:r>
              <a:rPr lang="en-US" sz="2100">
                <a:latin typeface="Barlow"/>
                <a:ea typeface="Barlow"/>
                <a:cs typeface="Barlow"/>
                <a:sym typeface="Barlow"/>
              </a:rPr>
              <a:t>It will form slowly over 3-5 years as people take action, seeds grow, and pollinators find habitat.</a:t>
            </a:r>
            <a:br>
              <a:rPr lang="en-US" sz="2100">
                <a:latin typeface="Barlow"/>
                <a:ea typeface="Barlow"/>
                <a:cs typeface="Barlow"/>
                <a:sym typeface="Barlow"/>
              </a:rPr>
            </a:br>
            <a:br>
              <a:rPr lang="en-US" sz="2100">
                <a:latin typeface="Barlow"/>
                <a:ea typeface="Barlow"/>
                <a:cs typeface="Barlow"/>
                <a:sym typeface="Barlow"/>
              </a:rPr>
            </a:br>
            <a:r>
              <a:rPr lang="en-US" sz="2100">
                <a:latin typeface="Barlow"/>
                <a:ea typeface="Barlow"/>
                <a:cs typeface="Barlow"/>
                <a:sym typeface="Barlow"/>
              </a:rPr>
              <a:t>The New Zealand Pollinator Path will not be a physical line on a map but an observation of where life is thriving and adjust as life adjusts.</a:t>
            </a:r>
            <a:br>
              <a:rPr lang="en-US" sz="2100">
                <a:latin typeface="Barlow"/>
                <a:ea typeface="Barlow"/>
                <a:cs typeface="Barlow"/>
                <a:sym typeface="Barlow"/>
              </a:rPr>
            </a:br>
            <a:br>
              <a:rPr lang="en-US" sz="2100">
                <a:latin typeface="Barlow"/>
                <a:ea typeface="Barlow"/>
                <a:cs typeface="Barlow"/>
                <a:sym typeface="Barlow"/>
              </a:rPr>
            </a:br>
            <a:r>
              <a:rPr lang="en-US" sz="2100">
                <a:latin typeface="Barlow"/>
                <a:ea typeface="Barlow"/>
                <a:cs typeface="Barlow"/>
                <a:sym typeface="Barlow"/>
              </a:rPr>
              <a:t>The New Zealand Pollinator Path is about creating an intergenerational legacy for our environment and our people.</a:t>
            </a:r>
            <a:endParaRPr sz="2100">
              <a:latin typeface="Barlow"/>
              <a:ea typeface="Barlow"/>
              <a:cs typeface="Barlow"/>
              <a:sym typeface="Barlow"/>
            </a:endParaRPr>
          </a:p>
        </p:txBody>
      </p:sp>
      <p:pic>
        <p:nvPicPr>
          <p:cNvPr id="176" name="Google Shape;176;p6"/>
          <p:cNvPicPr preferRelativeResize="0"/>
          <p:nvPr/>
        </p:nvPicPr>
        <p:blipFill rotWithShape="1">
          <a:blip r:embed="rId3">
            <a:alphaModFix amt="63000"/>
          </a:blip>
          <a:srcRect l="24087" t="15181" r="49713" b="10252"/>
          <a:stretch/>
        </p:blipFill>
        <p:spPr>
          <a:xfrm>
            <a:off x="6697025" y="0"/>
            <a:ext cx="5494975" cy="6858001"/>
          </a:xfrm>
          <a:prstGeom prst="rect">
            <a:avLst/>
          </a:prstGeom>
          <a:noFill/>
          <a:ln>
            <a:noFill/>
          </a:ln>
        </p:spPr>
      </p:pic>
      <p:sp>
        <p:nvSpPr>
          <p:cNvPr id="177" name="Google Shape;177;p6"/>
          <p:cNvSpPr/>
          <p:nvPr/>
        </p:nvSpPr>
        <p:spPr>
          <a:xfrm>
            <a:off x="9261000" y="4876796"/>
            <a:ext cx="2376900" cy="7758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rot="10800000" flipH="1">
            <a:off x="9192275" y="1514925"/>
            <a:ext cx="2122500" cy="1545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10677225" y="2218125"/>
            <a:ext cx="1113300" cy="164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7042250" y="2924650"/>
            <a:ext cx="2517900" cy="6621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10205200" y="777925"/>
            <a:ext cx="727800" cy="786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7"/>
          <p:cNvPicPr preferRelativeResize="0"/>
          <p:nvPr/>
        </p:nvPicPr>
        <p:blipFill rotWithShape="1">
          <a:blip r:embed="rId3">
            <a:alphaModFix/>
          </a:blip>
          <a:srcRect t="15597"/>
          <a:stretch/>
        </p:blipFill>
        <p:spPr>
          <a:xfrm>
            <a:off x="1" y="0"/>
            <a:ext cx="12192000" cy="6857999"/>
          </a:xfrm>
          <a:prstGeom prst="rect">
            <a:avLst/>
          </a:prstGeom>
          <a:noFill/>
          <a:ln>
            <a:noFill/>
          </a:ln>
        </p:spPr>
      </p:pic>
      <p:pic>
        <p:nvPicPr>
          <p:cNvPr id="187" name="Google Shape;187;p7"/>
          <p:cNvPicPr preferRelativeResize="0"/>
          <p:nvPr/>
        </p:nvPicPr>
        <p:blipFill>
          <a:blip r:embed="rId4">
            <a:alphaModFix/>
          </a:blip>
          <a:stretch>
            <a:fillRect/>
          </a:stretch>
        </p:blipFill>
        <p:spPr>
          <a:xfrm>
            <a:off x="7121" y="0"/>
            <a:ext cx="12177757" cy="6858000"/>
          </a:xfrm>
          <a:prstGeom prst="rect">
            <a:avLst/>
          </a:prstGeom>
          <a:noFill/>
          <a:ln>
            <a:noFill/>
          </a:ln>
        </p:spPr>
      </p:pic>
      <p:sp>
        <p:nvSpPr>
          <p:cNvPr id="188" name="Google Shape;188;p7"/>
          <p:cNvSpPr txBox="1">
            <a:spLocks noGrp="1"/>
          </p:cNvSpPr>
          <p:nvPr>
            <p:ph type="ctrTitle"/>
          </p:nvPr>
        </p:nvSpPr>
        <p:spPr>
          <a:xfrm>
            <a:off x="885825" y="323850"/>
            <a:ext cx="9686925" cy="58864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solidFill>
                  <a:srgbClr val="319C70"/>
                </a:solidFill>
                <a:latin typeface="Barlow"/>
                <a:ea typeface="Barlow"/>
                <a:cs typeface="Barlow"/>
                <a:sym typeface="Barlow"/>
              </a:rPr>
              <a:t>How will The New Zealand Pollinator Path be built?</a:t>
            </a:r>
            <a:br>
              <a:rPr lang="en-US" sz="3200" i="1">
                <a:latin typeface="Barlow"/>
                <a:ea typeface="Barlow"/>
                <a:cs typeface="Barlow"/>
                <a:sym typeface="Barlow"/>
              </a:rPr>
            </a:br>
            <a:br>
              <a:rPr lang="en-US" sz="3200" i="1">
                <a:solidFill>
                  <a:schemeClr val="lt1"/>
                </a:solidFill>
                <a:latin typeface="Barlow"/>
                <a:ea typeface="Barlow"/>
                <a:cs typeface="Barlow"/>
                <a:sym typeface="Barlow"/>
              </a:rPr>
            </a:br>
            <a:r>
              <a:rPr lang="en-US" sz="2600">
                <a:solidFill>
                  <a:schemeClr val="lt1"/>
                </a:solidFill>
                <a:latin typeface="Barlow"/>
                <a:ea typeface="Barlow"/>
                <a:cs typeface="Barlow"/>
                <a:sym typeface="Barlow"/>
              </a:rPr>
              <a:t>Everyone will have access to millions of seeds across New Zealand.</a:t>
            </a:r>
            <a:br>
              <a:rPr lang="en-US" sz="2600">
                <a:solidFill>
                  <a:schemeClr val="lt1"/>
                </a:solidFill>
                <a:latin typeface="Barlow"/>
                <a:ea typeface="Barlow"/>
                <a:cs typeface="Barlow"/>
                <a:sym typeface="Barlow"/>
              </a:rPr>
            </a:br>
            <a:br>
              <a:rPr lang="en-US" sz="2600">
                <a:solidFill>
                  <a:schemeClr val="lt1"/>
                </a:solidFill>
                <a:latin typeface="Barlow"/>
                <a:ea typeface="Barlow"/>
                <a:cs typeface="Barlow"/>
                <a:sym typeface="Barlow"/>
              </a:rPr>
            </a:br>
            <a:r>
              <a:rPr lang="en-US" sz="2600">
                <a:solidFill>
                  <a:schemeClr val="lt1"/>
                </a:solidFill>
                <a:latin typeface="Barlow"/>
                <a:ea typeface="Barlow"/>
                <a:cs typeface="Barlow"/>
                <a:sym typeface="Barlow"/>
              </a:rPr>
              <a:t>This will include education and resource materials to help support eco-sourced seeds and germination.</a:t>
            </a:r>
            <a:br>
              <a:rPr lang="en-US" sz="2600">
                <a:solidFill>
                  <a:schemeClr val="lt1"/>
                </a:solidFill>
                <a:latin typeface="Barlow"/>
                <a:ea typeface="Barlow"/>
                <a:cs typeface="Barlow"/>
                <a:sym typeface="Barlow"/>
              </a:rPr>
            </a:br>
            <a:br>
              <a:rPr lang="en-US" sz="2600">
                <a:solidFill>
                  <a:schemeClr val="lt1"/>
                </a:solidFill>
                <a:latin typeface="Barlow"/>
                <a:ea typeface="Barlow"/>
                <a:cs typeface="Barlow"/>
                <a:sym typeface="Barlow"/>
              </a:rPr>
            </a:br>
            <a:r>
              <a:rPr lang="en-US" sz="2600">
                <a:solidFill>
                  <a:schemeClr val="lt1"/>
                </a:solidFill>
                <a:latin typeface="Barlow"/>
                <a:ea typeface="Barlow"/>
                <a:cs typeface="Barlow"/>
                <a:sym typeface="Barlow"/>
              </a:rPr>
              <a:t>These seeds will be free to collect and can be planted on your property or in your neighborhood to build your path.</a:t>
            </a:r>
            <a:br>
              <a:rPr lang="en-US" sz="3200" i="1">
                <a:solidFill>
                  <a:schemeClr val="lt1"/>
                </a:solidFill>
                <a:latin typeface="Barlow"/>
                <a:ea typeface="Barlow"/>
                <a:cs typeface="Barlow"/>
                <a:sym typeface="Barlow"/>
              </a:rPr>
            </a:br>
            <a:endParaRPr sz="3200" i="1">
              <a:solidFill>
                <a:schemeClr val="lt1"/>
              </a:solidFill>
              <a:latin typeface="Barlow"/>
              <a:ea typeface="Barlow"/>
              <a:cs typeface="Barlow"/>
              <a:sym typeface="Barlow"/>
            </a:endParaRPr>
          </a:p>
        </p:txBody>
      </p:sp>
      <p:pic>
        <p:nvPicPr>
          <p:cNvPr id="189" name="Google Shape;189;p7"/>
          <p:cNvPicPr preferRelativeResize="0"/>
          <p:nvPr/>
        </p:nvPicPr>
        <p:blipFill>
          <a:blip r:embed="rId5">
            <a:alphaModFix/>
          </a:blip>
          <a:stretch>
            <a:fillRect/>
          </a:stretch>
        </p:blipFill>
        <p:spPr>
          <a:xfrm>
            <a:off x="8661050" y="1228850"/>
            <a:ext cx="1073250" cy="1073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9"/>
          <p:cNvPicPr preferRelativeResize="0"/>
          <p:nvPr/>
        </p:nvPicPr>
        <p:blipFill rotWithShape="1">
          <a:blip r:embed="rId3">
            <a:alphaModFix/>
          </a:blip>
          <a:srcRect l="43434" t="2238" r="15682"/>
          <a:stretch/>
        </p:blipFill>
        <p:spPr>
          <a:xfrm>
            <a:off x="7869600" y="0"/>
            <a:ext cx="4322400" cy="6891324"/>
          </a:xfrm>
          <a:prstGeom prst="rect">
            <a:avLst/>
          </a:prstGeom>
          <a:noFill/>
          <a:ln>
            <a:noFill/>
          </a:ln>
        </p:spPr>
      </p:pic>
      <p:sp>
        <p:nvSpPr>
          <p:cNvPr id="195" name="Google Shape;195;p9"/>
          <p:cNvSpPr/>
          <p:nvPr/>
        </p:nvSpPr>
        <p:spPr>
          <a:xfrm>
            <a:off x="8075200" y="1162700"/>
            <a:ext cx="1222800" cy="11673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txBox="1">
            <a:spLocks noGrp="1"/>
          </p:cNvSpPr>
          <p:nvPr>
            <p:ph type="ctrTitle"/>
          </p:nvPr>
        </p:nvSpPr>
        <p:spPr>
          <a:xfrm>
            <a:off x="885900" y="345325"/>
            <a:ext cx="6983700" cy="6200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Calibri"/>
              <a:buNone/>
            </a:pPr>
            <a:r>
              <a:rPr lang="en-US" sz="4300" b="1">
                <a:solidFill>
                  <a:srgbClr val="319C70"/>
                </a:solidFill>
                <a:latin typeface="Barlow"/>
                <a:ea typeface="Barlow"/>
                <a:cs typeface="Barlow"/>
                <a:sym typeface="Barlow"/>
              </a:rPr>
              <a:t>What will The New Zealand Pollinator Path look like?</a:t>
            </a:r>
            <a:br>
              <a:rPr lang="en-US" sz="2700" i="1">
                <a:latin typeface="Barlow"/>
                <a:ea typeface="Barlow"/>
                <a:cs typeface="Barlow"/>
                <a:sym typeface="Barlow"/>
              </a:rPr>
            </a:br>
            <a:br>
              <a:rPr lang="en-US" sz="2700" i="1">
                <a:latin typeface="Barlow"/>
                <a:ea typeface="Barlow"/>
                <a:cs typeface="Barlow"/>
                <a:sym typeface="Barlow"/>
              </a:rPr>
            </a:br>
            <a:r>
              <a:rPr lang="en-US" sz="2300">
                <a:latin typeface="Barlow"/>
                <a:ea typeface="Barlow"/>
                <a:cs typeface="Barlow"/>
                <a:sym typeface="Barlow"/>
              </a:rPr>
              <a:t>Observe the pollinators in your neighborhood and log them on the iNaturalist App. Each pollinator has a unique area that forms their habitat. </a:t>
            </a:r>
            <a:endParaRPr sz="23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br>
              <a:rPr lang="en-US" sz="2300">
                <a:latin typeface="Barlow"/>
                <a:ea typeface="Barlow"/>
                <a:cs typeface="Barlow"/>
                <a:sym typeface="Barlow"/>
              </a:rPr>
            </a:br>
            <a:r>
              <a:rPr lang="en-US" sz="2300">
                <a:latin typeface="Barlow"/>
                <a:ea typeface="Barlow"/>
                <a:cs typeface="Barlow"/>
                <a:sym typeface="Barlow"/>
              </a:rPr>
              <a:t>Plant pollinator friendly plants and log them on our Growathon platform.</a:t>
            </a:r>
            <a:endParaRPr sz="23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br>
              <a:rPr lang="en-US" sz="2300">
                <a:latin typeface="Barlow"/>
                <a:ea typeface="Barlow"/>
                <a:cs typeface="Barlow"/>
                <a:sym typeface="Barlow"/>
              </a:rPr>
            </a:br>
            <a:r>
              <a:rPr lang="en-US" sz="2300">
                <a:latin typeface="Barlow"/>
                <a:ea typeface="Barlow"/>
                <a:cs typeface="Barlow"/>
                <a:sym typeface="Barlow"/>
              </a:rPr>
              <a:t>The more pollinators and plants observed the greater the Pollinator Path will form across the national network.</a:t>
            </a:r>
            <a:br>
              <a:rPr lang="en-US" sz="2300">
                <a:latin typeface="Barlow"/>
                <a:ea typeface="Barlow"/>
                <a:cs typeface="Barlow"/>
                <a:sym typeface="Barlow"/>
              </a:rPr>
            </a:br>
            <a:br>
              <a:rPr lang="en-US" sz="2300">
                <a:latin typeface="Barlow"/>
                <a:ea typeface="Barlow"/>
                <a:cs typeface="Barlow"/>
                <a:sym typeface="Barlow"/>
              </a:rPr>
            </a:br>
            <a:r>
              <a:rPr lang="en-US" sz="2300">
                <a:latin typeface="Barlow"/>
                <a:ea typeface="Barlow"/>
                <a:cs typeface="Barlow"/>
                <a:sym typeface="Barlow"/>
              </a:rPr>
              <a:t>The New Zealand Pollinator Path will be in real time on </a:t>
            </a:r>
            <a:r>
              <a:rPr lang="en-US" sz="2300" u="sng">
                <a:solidFill>
                  <a:schemeClr val="hlink"/>
                </a:solidFill>
                <a:latin typeface="Barlow"/>
                <a:ea typeface="Barlow"/>
                <a:cs typeface="Barlow"/>
                <a:sym typeface="Barlow"/>
                <a:hlinkClick r:id="rId4"/>
              </a:rPr>
              <a:t>www.pollinatorpaths.com</a:t>
            </a:r>
            <a:endParaRPr sz="23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endParaRPr sz="2700" i="1">
              <a:latin typeface="Barlow"/>
              <a:ea typeface="Barlow"/>
              <a:cs typeface="Barlow"/>
              <a:sym typeface="Barlow"/>
            </a:endParaRPr>
          </a:p>
        </p:txBody>
      </p:sp>
      <p:pic>
        <p:nvPicPr>
          <p:cNvPr id="197" name="Google Shape;197;p9"/>
          <p:cNvPicPr preferRelativeResize="0"/>
          <p:nvPr/>
        </p:nvPicPr>
        <p:blipFill>
          <a:blip r:embed="rId5">
            <a:alphaModFix/>
          </a:blip>
          <a:stretch>
            <a:fillRect/>
          </a:stretch>
        </p:blipFill>
        <p:spPr>
          <a:xfrm>
            <a:off x="8142892" y="1265317"/>
            <a:ext cx="1087400" cy="962050"/>
          </a:xfrm>
          <a:prstGeom prst="rect">
            <a:avLst/>
          </a:prstGeom>
          <a:noFill/>
          <a:ln>
            <a:noFill/>
          </a:ln>
        </p:spPr>
      </p:pic>
      <p:sp>
        <p:nvSpPr>
          <p:cNvPr id="198" name="Google Shape;198;p9"/>
          <p:cNvSpPr/>
          <p:nvPr/>
        </p:nvSpPr>
        <p:spPr>
          <a:xfrm>
            <a:off x="8641075" y="2535250"/>
            <a:ext cx="2986800" cy="9621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9"/>
          <p:cNvPicPr preferRelativeResize="0"/>
          <p:nvPr/>
        </p:nvPicPr>
        <p:blipFill>
          <a:blip r:embed="rId6">
            <a:alphaModFix/>
          </a:blip>
          <a:stretch>
            <a:fillRect/>
          </a:stretch>
        </p:blipFill>
        <p:spPr>
          <a:xfrm>
            <a:off x="8761925" y="2716725"/>
            <a:ext cx="2745098" cy="599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14563e9a537_0_55"/>
          <p:cNvPicPr preferRelativeResize="0"/>
          <p:nvPr/>
        </p:nvPicPr>
        <p:blipFill rotWithShape="1">
          <a:blip r:embed="rId3">
            <a:alphaModFix/>
          </a:blip>
          <a:srcRect/>
          <a:stretch/>
        </p:blipFill>
        <p:spPr>
          <a:xfrm>
            <a:off x="0" y="9525"/>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0"/>
          <p:cNvSpPr txBox="1"/>
          <p:nvPr/>
        </p:nvSpPr>
        <p:spPr>
          <a:xfrm>
            <a:off x="3399749" y="467400"/>
            <a:ext cx="53925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800" b="1">
                <a:solidFill>
                  <a:srgbClr val="319C70"/>
                </a:solidFill>
                <a:latin typeface="Barlow"/>
                <a:ea typeface="Barlow"/>
                <a:cs typeface="Barlow"/>
                <a:sym typeface="Barlow"/>
              </a:rPr>
              <a:t>The Story of Seeds</a:t>
            </a:r>
            <a:endParaRPr b="1">
              <a:latin typeface="Barlow"/>
              <a:ea typeface="Barlow"/>
              <a:cs typeface="Barlow"/>
              <a:sym typeface="Barlow"/>
            </a:endParaRPr>
          </a:p>
        </p:txBody>
      </p:sp>
      <p:pic>
        <p:nvPicPr>
          <p:cNvPr id="210" name="Google Shape;210;p10"/>
          <p:cNvPicPr preferRelativeResize="0"/>
          <p:nvPr/>
        </p:nvPicPr>
        <p:blipFill>
          <a:blip r:embed="rId3">
            <a:alphaModFix/>
          </a:blip>
          <a:stretch>
            <a:fillRect/>
          </a:stretch>
        </p:blipFill>
        <p:spPr>
          <a:xfrm>
            <a:off x="6949726" y="1670075"/>
            <a:ext cx="4894100" cy="4373201"/>
          </a:xfrm>
          <a:prstGeom prst="rect">
            <a:avLst/>
          </a:prstGeom>
          <a:noFill/>
          <a:ln>
            <a:noFill/>
          </a:ln>
        </p:spPr>
      </p:pic>
      <p:pic>
        <p:nvPicPr>
          <p:cNvPr id="211" name="Google Shape;211;p10"/>
          <p:cNvPicPr preferRelativeResize="0"/>
          <p:nvPr/>
        </p:nvPicPr>
        <p:blipFill>
          <a:blip r:embed="rId4">
            <a:alphaModFix/>
          </a:blip>
          <a:stretch>
            <a:fillRect/>
          </a:stretch>
        </p:blipFill>
        <p:spPr>
          <a:xfrm>
            <a:off x="-153224" y="1433362"/>
            <a:ext cx="5299277" cy="4737626"/>
          </a:xfrm>
          <a:prstGeom prst="rect">
            <a:avLst/>
          </a:prstGeom>
          <a:noFill/>
          <a:ln>
            <a:noFill/>
          </a:ln>
        </p:spPr>
      </p:pic>
      <p:sp>
        <p:nvSpPr>
          <p:cNvPr id="212" name="Google Shape;212;p10"/>
          <p:cNvSpPr txBox="1">
            <a:spLocks noGrp="1"/>
          </p:cNvSpPr>
          <p:nvPr>
            <p:ph type="ctrTitle"/>
          </p:nvPr>
        </p:nvSpPr>
        <p:spPr>
          <a:xfrm>
            <a:off x="4551000" y="888550"/>
            <a:ext cx="3090000" cy="3609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800"/>
              <a:buFont typeface="Calibri"/>
              <a:buNone/>
            </a:pPr>
            <a:r>
              <a:rPr lang="en-US" sz="2100">
                <a:latin typeface="Barlow"/>
                <a:ea typeface="Barlow"/>
                <a:cs typeface="Barlow"/>
                <a:sym typeface="Barlow"/>
              </a:rPr>
              <a:t>Take out seeds like you would take out a book!</a:t>
            </a:r>
            <a:endParaRPr sz="2100">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g14563e9a537_0_63"/>
          <p:cNvPicPr preferRelativeResize="0"/>
          <p:nvPr/>
        </p:nvPicPr>
        <p:blipFill rotWithShape="1">
          <a:blip r:embed="rId3">
            <a:alphaModFix/>
          </a:blip>
          <a:srcRect l="1862" t="7930" r="4557" b="66528"/>
          <a:stretch/>
        </p:blipFill>
        <p:spPr>
          <a:xfrm>
            <a:off x="366850" y="907925"/>
            <a:ext cx="11137874" cy="2149125"/>
          </a:xfrm>
          <a:prstGeom prst="rect">
            <a:avLst/>
          </a:prstGeom>
          <a:noFill/>
          <a:ln>
            <a:noFill/>
          </a:ln>
        </p:spPr>
      </p:pic>
      <p:sp>
        <p:nvSpPr>
          <p:cNvPr id="218" name="Google Shape;218;g14563e9a537_0_63"/>
          <p:cNvSpPr txBox="1"/>
          <p:nvPr/>
        </p:nvSpPr>
        <p:spPr>
          <a:xfrm>
            <a:off x="428822" y="171453"/>
            <a:ext cx="96870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800" b="1">
                <a:solidFill>
                  <a:srgbClr val="319C70"/>
                </a:solidFill>
                <a:latin typeface="Barlow"/>
                <a:ea typeface="Barlow"/>
                <a:cs typeface="Barlow"/>
                <a:sym typeface="Barlow"/>
              </a:rPr>
              <a:t>Grow your local Pollinator Path </a:t>
            </a:r>
            <a:endParaRPr b="1">
              <a:latin typeface="Barlow"/>
              <a:ea typeface="Barlow"/>
              <a:cs typeface="Barlow"/>
              <a:sym typeface="Barlow"/>
            </a:endParaRPr>
          </a:p>
        </p:txBody>
      </p:sp>
      <p:sp>
        <p:nvSpPr>
          <p:cNvPr id="219" name="Google Shape;219;g14563e9a537_0_63"/>
          <p:cNvSpPr txBox="1"/>
          <p:nvPr/>
        </p:nvSpPr>
        <p:spPr>
          <a:xfrm>
            <a:off x="529925" y="3172500"/>
            <a:ext cx="352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STEP 1 : Library toolkit</a:t>
            </a:r>
            <a:endParaRPr sz="2000">
              <a:latin typeface="Calibri"/>
              <a:ea typeface="Calibri"/>
              <a:cs typeface="Calibri"/>
              <a:sym typeface="Calibri"/>
            </a:endParaRPr>
          </a:p>
        </p:txBody>
      </p:sp>
      <p:pic>
        <p:nvPicPr>
          <p:cNvPr id="220" name="Google Shape;220;g14563e9a537_0_63"/>
          <p:cNvPicPr preferRelativeResize="0"/>
          <p:nvPr/>
        </p:nvPicPr>
        <p:blipFill rotWithShape="1">
          <a:blip r:embed="rId3">
            <a:alphaModFix/>
          </a:blip>
          <a:srcRect t="7931" b="18496"/>
          <a:stretch/>
        </p:blipFill>
        <p:spPr>
          <a:xfrm>
            <a:off x="12576575" y="591586"/>
            <a:ext cx="11901952" cy="6190826"/>
          </a:xfrm>
          <a:prstGeom prst="rect">
            <a:avLst/>
          </a:prstGeom>
          <a:noFill/>
          <a:ln>
            <a:noFill/>
          </a:ln>
        </p:spPr>
      </p:pic>
      <p:pic>
        <p:nvPicPr>
          <p:cNvPr id="221" name="Google Shape;221;g14563e9a537_0_63"/>
          <p:cNvPicPr preferRelativeResize="0"/>
          <p:nvPr/>
        </p:nvPicPr>
        <p:blipFill rotWithShape="1">
          <a:blip r:embed="rId3">
            <a:alphaModFix/>
          </a:blip>
          <a:srcRect l="1704" t="47684" r="1974" b="28337"/>
          <a:stretch/>
        </p:blipFill>
        <p:spPr>
          <a:xfrm>
            <a:off x="428825" y="3780550"/>
            <a:ext cx="11463977" cy="2017676"/>
          </a:xfrm>
          <a:prstGeom prst="rect">
            <a:avLst/>
          </a:prstGeom>
          <a:noFill/>
          <a:ln>
            <a:noFill/>
          </a:ln>
        </p:spPr>
      </p:pic>
      <p:sp>
        <p:nvSpPr>
          <p:cNvPr id="222" name="Google Shape;222;g14563e9a537_0_63"/>
          <p:cNvSpPr txBox="1"/>
          <p:nvPr/>
        </p:nvSpPr>
        <p:spPr>
          <a:xfrm>
            <a:off x="4269250" y="3172500"/>
            <a:ext cx="352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STEP 2 : Collect seeds</a:t>
            </a:r>
            <a:endParaRPr sz="2000">
              <a:latin typeface="Calibri"/>
              <a:ea typeface="Calibri"/>
              <a:cs typeface="Calibri"/>
              <a:sym typeface="Calibri"/>
            </a:endParaRPr>
          </a:p>
        </p:txBody>
      </p:sp>
      <p:sp>
        <p:nvSpPr>
          <p:cNvPr id="223" name="Google Shape;223;g14563e9a537_0_63"/>
          <p:cNvSpPr txBox="1"/>
          <p:nvPr/>
        </p:nvSpPr>
        <p:spPr>
          <a:xfrm>
            <a:off x="8090125" y="3172500"/>
            <a:ext cx="352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STEP 3 : Watch the paths grow</a:t>
            </a:r>
            <a:endParaRPr sz="2000">
              <a:latin typeface="Calibri"/>
              <a:ea typeface="Calibri"/>
              <a:cs typeface="Calibri"/>
              <a:sym typeface="Calibri"/>
            </a:endParaRPr>
          </a:p>
        </p:txBody>
      </p:sp>
      <p:sp>
        <p:nvSpPr>
          <p:cNvPr id="224" name="Google Shape;224;g14563e9a537_0_63"/>
          <p:cNvSpPr txBox="1"/>
          <p:nvPr/>
        </p:nvSpPr>
        <p:spPr>
          <a:xfrm>
            <a:off x="552950" y="6015100"/>
            <a:ext cx="352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STEP 4 : Spot the pollinators</a:t>
            </a:r>
            <a:endParaRPr sz="2000">
              <a:latin typeface="Calibri"/>
              <a:ea typeface="Calibri"/>
              <a:cs typeface="Calibri"/>
              <a:sym typeface="Calibri"/>
            </a:endParaRPr>
          </a:p>
        </p:txBody>
      </p:sp>
      <p:sp>
        <p:nvSpPr>
          <p:cNvPr id="225" name="Google Shape;225;g14563e9a537_0_63"/>
          <p:cNvSpPr txBox="1"/>
          <p:nvPr/>
        </p:nvSpPr>
        <p:spPr>
          <a:xfrm>
            <a:off x="4292275" y="6015100"/>
            <a:ext cx="352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STEP 5 : Return seeds to library</a:t>
            </a:r>
            <a:endParaRPr sz="2000">
              <a:latin typeface="Calibri"/>
              <a:ea typeface="Calibri"/>
              <a:cs typeface="Calibri"/>
              <a:sym typeface="Calibri"/>
            </a:endParaRPr>
          </a:p>
        </p:txBody>
      </p:sp>
      <p:sp>
        <p:nvSpPr>
          <p:cNvPr id="226" name="Google Shape;226;g14563e9a537_0_63"/>
          <p:cNvSpPr txBox="1"/>
          <p:nvPr/>
        </p:nvSpPr>
        <p:spPr>
          <a:xfrm>
            <a:off x="8113150" y="6015100"/>
            <a:ext cx="352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STEP 6 : Keep growing!</a:t>
            </a:r>
            <a:endParaRPr sz="20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2"/>
          <p:cNvSpPr txBox="1">
            <a:spLocks noGrp="1"/>
          </p:cNvSpPr>
          <p:nvPr>
            <p:ph type="ctrTitle"/>
          </p:nvPr>
        </p:nvSpPr>
        <p:spPr>
          <a:xfrm>
            <a:off x="5559000" y="151875"/>
            <a:ext cx="6513000" cy="6672600"/>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chemeClr val="dk1"/>
              </a:buClr>
              <a:buSzPts val="4800"/>
              <a:buFont typeface="Calibri"/>
              <a:buNone/>
            </a:pPr>
            <a:r>
              <a:rPr lang="en-US" sz="4300" b="1">
                <a:solidFill>
                  <a:srgbClr val="319C70"/>
                </a:solidFill>
                <a:latin typeface="Barlow"/>
                <a:ea typeface="Barlow"/>
                <a:cs typeface="Barlow"/>
                <a:sym typeface="Barlow"/>
              </a:rPr>
              <a:t>Testing a prototype</a:t>
            </a:r>
            <a:br>
              <a:rPr lang="en-US" sz="2700" i="1">
                <a:latin typeface="Barlow"/>
                <a:ea typeface="Barlow"/>
                <a:cs typeface="Barlow"/>
                <a:sym typeface="Barlow"/>
              </a:rPr>
            </a:br>
            <a:br>
              <a:rPr lang="en-US" sz="2700" i="1">
                <a:latin typeface="Barlow"/>
                <a:ea typeface="Barlow"/>
                <a:cs typeface="Barlow"/>
                <a:sym typeface="Barlow"/>
              </a:rPr>
            </a:br>
            <a:r>
              <a:rPr lang="en-US" sz="2100">
                <a:latin typeface="Barlow"/>
                <a:ea typeface="Barlow"/>
                <a:cs typeface="Barlow"/>
                <a:sym typeface="Barlow"/>
              </a:rPr>
              <a:t>The Pollinator Paths Charity and the PlantMe team have received funding from Upper Hutt City Council and Wellington City Council to undertake a 2022 Spring Growathon.</a:t>
            </a:r>
            <a:br>
              <a:rPr lang="en-US" sz="2100">
                <a:latin typeface="Barlow"/>
                <a:ea typeface="Barlow"/>
                <a:cs typeface="Barlow"/>
                <a:sym typeface="Barlow"/>
              </a:rPr>
            </a:br>
            <a:br>
              <a:rPr lang="en-US" sz="2100">
                <a:latin typeface="Barlow"/>
                <a:ea typeface="Barlow"/>
                <a:cs typeface="Barlow"/>
                <a:sym typeface="Barlow"/>
              </a:rPr>
            </a:br>
            <a:r>
              <a:rPr lang="en-US" sz="2100">
                <a:latin typeface="Barlow"/>
                <a:ea typeface="Barlow"/>
                <a:cs typeface="Barlow"/>
                <a:sym typeface="Barlow"/>
              </a:rPr>
              <a:t>The purpose of the Growathon is to keep people engaged with how to grow guides, tailored to location and time of year, plus a Planting Diary tracking their success, harvests, biodiversity milestones and climate impact.</a:t>
            </a:r>
            <a:endParaRPr sz="21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br>
              <a:rPr lang="en-US" sz="2100">
                <a:latin typeface="Barlow"/>
                <a:ea typeface="Barlow"/>
                <a:cs typeface="Barlow"/>
                <a:sym typeface="Barlow"/>
              </a:rPr>
            </a:br>
            <a:r>
              <a:rPr lang="en-US" sz="2100">
                <a:latin typeface="Barlow"/>
                <a:ea typeface="Barlow"/>
                <a:cs typeface="Barlow"/>
                <a:sym typeface="Barlow"/>
              </a:rPr>
              <a:t>As part of the programme we will work with the Upper Hutt City library, the existing Food For Thought seed bank, and the local community to undertake a soft launch of The New Zealand Pollinator Path seed bank toolkit.</a:t>
            </a:r>
            <a:br>
              <a:rPr lang="en-US" sz="2100">
                <a:latin typeface="Barlow"/>
                <a:ea typeface="Barlow"/>
                <a:cs typeface="Barlow"/>
                <a:sym typeface="Barlow"/>
              </a:rPr>
            </a:br>
            <a:br>
              <a:rPr lang="en-US" sz="2100">
                <a:latin typeface="Barlow"/>
                <a:ea typeface="Barlow"/>
                <a:cs typeface="Barlow"/>
                <a:sym typeface="Barlow"/>
              </a:rPr>
            </a:br>
            <a:r>
              <a:rPr lang="en-US" sz="2100">
                <a:latin typeface="Barlow"/>
                <a:ea typeface="Barlow"/>
                <a:cs typeface="Barlow"/>
                <a:sym typeface="Barlow"/>
              </a:rPr>
              <a:t>Learnings from this will go towards the launch in 2023.</a:t>
            </a:r>
            <a:br>
              <a:rPr lang="en-US" sz="2700" i="1">
                <a:latin typeface="Barlow"/>
                <a:ea typeface="Barlow"/>
                <a:cs typeface="Barlow"/>
                <a:sym typeface="Barlow"/>
              </a:rPr>
            </a:br>
            <a:endParaRPr sz="2700" i="1">
              <a:latin typeface="Barlow"/>
              <a:ea typeface="Barlow"/>
              <a:cs typeface="Barlow"/>
              <a:sym typeface="Barlow"/>
            </a:endParaRPr>
          </a:p>
        </p:txBody>
      </p:sp>
      <p:pic>
        <p:nvPicPr>
          <p:cNvPr id="232" name="Google Shape;232;p12"/>
          <p:cNvPicPr preferRelativeResize="0"/>
          <p:nvPr/>
        </p:nvPicPr>
        <p:blipFill rotWithShape="1">
          <a:blip r:embed="rId3">
            <a:alphaModFix/>
          </a:blip>
          <a:srcRect b="13971"/>
          <a:stretch/>
        </p:blipFill>
        <p:spPr>
          <a:xfrm>
            <a:off x="0" y="0"/>
            <a:ext cx="5313300" cy="6857999"/>
          </a:xfrm>
          <a:prstGeom prst="rect">
            <a:avLst/>
          </a:prstGeom>
          <a:noFill/>
          <a:ln>
            <a:noFill/>
          </a:ln>
        </p:spPr>
      </p:pic>
      <p:pic>
        <p:nvPicPr>
          <p:cNvPr id="233" name="Google Shape;233;p12"/>
          <p:cNvPicPr preferRelativeResize="0"/>
          <p:nvPr/>
        </p:nvPicPr>
        <p:blipFill>
          <a:blip r:embed="rId4">
            <a:alphaModFix/>
          </a:blip>
          <a:stretch>
            <a:fillRect/>
          </a:stretch>
        </p:blipFill>
        <p:spPr>
          <a:xfrm>
            <a:off x="1210931" y="1436825"/>
            <a:ext cx="2075325" cy="2812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3"/>
          <p:cNvSpPr txBox="1">
            <a:spLocks noGrp="1"/>
          </p:cNvSpPr>
          <p:nvPr>
            <p:ph type="ctrTitle"/>
          </p:nvPr>
        </p:nvSpPr>
        <p:spPr>
          <a:xfrm>
            <a:off x="264950" y="683400"/>
            <a:ext cx="7336800" cy="6102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Calibri"/>
              <a:buNone/>
            </a:pPr>
            <a:r>
              <a:rPr lang="en-US" sz="4300" b="1">
                <a:solidFill>
                  <a:srgbClr val="319C70"/>
                </a:solidFill>
                <a:latin typeface="Barlow"/>
                <a:ea typeface="Barlow"/>
                <a:cs typeface="Barlow"/>
                <a:sym typeface="Barlow"/>
              </a:rPr>
              <a:t>What assistance is needed?</a:t>
            </a:r>
            <a:br>
              <a:rPr lang="en-US" sz="2700" i="1">
                <a:latin typeface="Barlow"/>
                <a:ea typeface="Barlow"/>
                <a:cs typeface="Barlow"/>
                <a:sym typeface="Barlow"/>
              </a:rPr>
            </a:br>
            <a:br>
              <a:rPr lang="en-US" sz="2700" i="1">
                <a:latin typeface="Barlow"/>
                <a:ea typeface="Barlow"/>
                <a:cs typeface="Barlow"/>
                <a:sym typeface="Barlow"/>
              </a:rPr>
            </a:br>
            <a:r>
              <a:rPr lang="en-US" sz="2300">
                <a:latin typeface="Barlow"/>
                <a:ea typeface="Barlow"/>
                <a:cs typeface="Barlow"/>
                <a:sym typeface="Barlow"/>
              </a:rPr>
              <a:t>Pollinator Paths and PlantMe already have access to resources to build the live pollinator path and integrate with iNaturalist data. Plus the ability to create educational resources on pollinators and gathering seed.</a:t>
            </a:r>
            <a:endParaRPr sz="23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endParaRPr sz="23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r>
              <a:rPr lang="en-US" sz="2300">
                <a:latin typeface="Barlow"/>
                <a:ea typeface="Barlow"/>
                <a:cs typeface="Barlow"/>
                <a:sym typeface="Barlow"/>
              </a:rPr>
              <a:t>We are also currently talking to several large sponsors who can assist us with funding the initial </a:t>
            </a:r>
            <a:r>
              <a:rPr lang="en-US" sz="2300" b="1">
                <a:latin typeface="Barlow"/>
                <a:ea typeface="Barlow"/>
                <a:cs typeface="Barlow"/>
                <a:sym typeface="Barlow"/>
              </a:rPr>
              <a:t>supply of seeds</a:t>
            </a:r>
            <a:r>
              <a:rPr lang="en-US" sz="2300">
                <a:latin typeface="Barlow"/>
                <a:ea typeface="Barlow"/>
                <a:cs typeface="Barlow"/>
                <a:sym typeface="Barlow"/>
              </a:rPr>
              <a:t> and </a:t>
            </a:r>
            <a:r>
              <a:rPr lang="en-US" sz="2300" b="1">
                <a:latin typeface="Barlow"/>
                <a:ea typeface="Barlow"/>
                <a:cs typeface="Barlow"/>
                <a:sym typeface="Barlow"/>
              </a:rPr>
              <a:t>distribution</a:t>
            </a:r>
            <a:r>
              <a:rPr lang="en-US" sz="2300">
                <a:latin typeface="Barlow"/>
                <a:ea typeface="Barlow"/>
                <a:cs typeface="Barlow"/>
                <a:sym typeface="Barlow"/>
              </a:rPr>
              <a:t> over the next three years.</a:t>
            </a:r>
            <a:br>
              <a:rPr lang="en-US" sz="2300">
                <a:latin typeface="Barlow"/>
                <a:ea typeface="Barlow"/>
                <a:cs typeface="Barlow"/>
                <a:sym typeface="Barlow"/>
              </a:rPr>
            </a:br>
            <a:br>
              <a:rPr lang="en-US" sz="2300">
                <a:latin typeface="Barlow"/>
                <a:ea typeface="Barlow"/>
                <a:cs typeface="Barlow"/>
                <a:sym typeface="Barlow"/>
              </a:rPr>
            </a:br>
            <a:r>
              <a:rPr lang="en-US" sz="2300">
                <a:latin typeface="Barlow"/>
                <a:ea typeface="Barlow"/>
                <a:cs typeface="Barlow"/>
                <a:sym typeface="Barlow"/>
              </a:rPr>
              <a:t>We would love to collaborate with the Public Libraries Network to work with us to test the </a:t>
            </a:r>
            <a:r>
              <a:rPr lang="en-US" sz="2300" b="1">
                <a:latin typeface="Barlow"/>
                <a:ea typeface="Barlow"/>
                <a:cs typeface="Barlow"/>
                <a:sym typeface="Barlow"/>
              </a:rPr>
              <a:t>prototype, </a:t>
            </a:r>
            <a:r>
              <a:rPr lang="en-US" sz="2300">
                <a:latin typeface="Barlow"/>
                <a:ea typeface="Barlow"/>
                <a:cs typeface="Barlow"/>
                <a:sym typeface="Barlow"/>
              </a:rPr>
              <a:t>host the </a:t>
            </a:r>
            <a:r>
              <a:rPr lang="en-US" sz="2300" b="1">
                <a:latin typeface="Barlow"/>
                <a:ea typeface="Barlow"/>
                <a:cs typeface="Barlow"/>
                <a:sym typeface="Barlow"/>
              </a:rPr>
              <a:t>seed hubs, </a:t>
            </a:r>
            <a:r>
              <a:rPr lang="en-US" sz="2300">
                <a:latin typeface="Barlow"/>
                <a:ea typeface="Barlow"/>
                <a:cs typeface="Barlow"/>
                <a:sym typeface="Barlow"/>
              </a:rPr>
              <a:t>tell the </a:t>
            </a:r>
            <a:r>
              <a:rPr lang="en-US" sz="2300" b="1">
                <a:latin typeface="Barlow"/>
                <a:ea typeface="Barlow"/>
                <a:cs typeface="Barlow"/>
                <a:sym typeface="Barlow"/>
              </a:rPr>
              <a:t>story of seeds, </a:t>
            </a:r>
            <a:r>
              <a:rPr lang="en-US" sz="2300">
                <a:latin typeface="Barlow"/>
                <a:ea typeface="Barlow"/>
                <a:cs typeface="Barlow"/>
                <a:sym typeface="Barlow"/>
              </a:rPr>
              <a:t>connecting with </a:t>
            </a:r>
            <a:r>
              <a:rPr lang="en-US" sz="2300" b="1">
                <a:latin typeface="Barlow"/>
                <a:ea typeface="Barlow"/>
                <a:cs typeface="Barlow"/>
                <a:sym typeface="Barlow"/>
              </a:rPr>
              <a:t>local communities </a:t>
            </a:r>
            <a:r>
              <a:rPr lang="en-US" sz="2300">
                <a:latin typeface="Barlow"/>
                <a:ea typeface="Barlow"/>
                <a:cs typeface="Barlow"/>
                <a:sym typeface="Barlow"/>
              </a:rPr>
              <a:t>to collect seed, and support a </a:t>
            </a:r>
            <a:r>
              <a:rPr lang="en-US" sz="2300" b="1">
                <a:latin typeface="Barlow"/>
                <a:ea typeface="Barlow"/>
                <a:cs typeface="Barlow"/>
                <a:sym typeface="Barlow"/>
              </a:rPr>
              <a:t>national communications campaign </a:t>
            </a:r>
            <a:r>
              <a:rPr lang="en-US" sz="2300">
                <a:latin typeface="Barlow"/>
                <a:ea typeface="Barlow"/>
                <a:cs typeface="Barlow"/>
                <a:sym typeface="Barlow"/>
              </a:rPr>
              <a:t>next year.</a:t>
            </a:r>
            <a:endParaRPr sz="23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endParaRPr sz="2300">
              <a:latin typeface="Barlow"/>
              <a:ea typeface="Barlow"/>
              <a:cs typeface="Barlow"/>
              <a:sym typeface="Barlow"/>
            </a:endParaRPr>
          </a:p>
          <a:p>
            <a:pPr marL="0" lvl="0" indent="0" algn="l" rtl="0">
              <a:lnSpc>
                <a:spcPct val="90000"/>
              </a:lnSpc>
              <a:spcBef>
                <a:spcPts val="0"/>
              </a:spcBef>
              <a:spcAft>
                <a:spcPts val="0"/>
              </a:spcAft>
              <a:buClr>
                <a:schemeClr val="dk1"/>
              </a:buClr>
              <a:buSzPts val="4800"/>
              <a:buFont typeface="Calibri"/>
              <a:buNone/>
            </a:pPr>
            <a:endParaRPr sz="2300">
              <a:latin typeface="Barlow"/>
              <a:ea typeface="Barlow"/>
              <a:cs typeface="Barlow"/>
              <a:sym typeface="Barlow"/>
            </a:endParaRPr>
          </a:p>
        </p:txBody>
      </p:sp>
      <p:pic>
        <p:nvPicPr>
          <p:cNvPr id="239" name="Google Shape;239;p13"/>
          <p:cNvPicPr preferRelativeResize="0"/>
          <p:nvPr/>
        </p:nvPicPr>
        <p:blipFill rotWithShape="1">
          <a:blip r:embed="rId3">
            <a:alphaModFix/>
          </a:blip>
          <a:srcRect l="11347" t="19204" b="3107"/>
          <a:stretch/>
        </p:blipFill>
        <p:spPr>
          <a:xfrm>
            <a:off x="7683400" y="0"/>
            <a:ext cx="4508598" cy="6857999"/>
          </a:xfrm>
          <a:prstGeom prst="rect">
            <a:avLst/>
          </a:prstGeom>
          <a:noFill/>
          <a:ln>
            <a:noFill/>
          </a:ln>
        </p:spPr>
      </p:pic>
      <p:pic>
        <p:nvPicPr>
          <p:cNvPr id="240" name="Google Shape;240;p13"/>
          <p:cNvPicPr preferRelativeResize="0"/>
          <p:nvPr/>
        </p:nvPicPr>
        <p:blipFill>
          <a:blip r:embed="rId4">
            <a:alphaModFix/>
          </a:blip>
          <a:stretch>
            <a:fillRect/>
          </a:stretch>
        </p:blipFill>
        <p:spPr>
          <a:xfrm>
            <a:off x="9314690" y="1153350"/>
            <a:ext cx="1496651" cy="14655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4"/>
        <p:cNvGrpSpPr/>
        <p:nvPr/>
      </p:nvGrpSpPr>
      <p:grpSpPr>
        <a:xfrm>
          <a:off x="0" y="0"/>
          <a:ext cx="0" cy="0"/>
          <a:chOff x="0" y="0"/>
          <a:chExt cx="0" cy="0"/>
        </a:xfrm>
      </p:grpSpPr>
      <p:pic>
        <p:nvPicPr>
          <p:cNvPr id="245" name="Google Shape;245;p14"/>
          <p:cNvPicPr preferRelativeResize="0"/>
          <p:nvPr/>
        </p:nvPicPr>
        <p:blipFill rotWithShape="1">
          <a:blip r:embed="rId3">
            <a:alphaModFix amt="77000"/>
          </a:blip>
          <a:srcRect t="14362" b="1248"/>
          <a:stretch/>
        </p:blipFill>
        <p:spPr>
          <a:xfrm>
            <a:off x="0" y="0"/>
            <a:ext cx="12192000" cy="6857999"/>
          </a:xfrm>
          <a:prstGeom prst="rect">
            <a:avLst/>
          </a:prstGeom>
          <a:noFill/>
          <a:ln>
            <a:noFill/>
          </a:ln>
        </p:spPr>
      </p:pic>
      <p:sp>
        <p:nvSpPr>
          <p:cNvPr id="246" name="Google Shape;246;p14"/>
          <p:cNvSpPr txBox="1">
            <a:spLocks noGrp="1"/>
          </p:cNvSpPr>
          <p:nvPr>
            <p:ph type="ctrTitle"/>
          </p:nvPr>
        </p:nvSpPr>
        <p:spPr>
          <a:xfrm>
            <a:off x="885825" y="361950"/>
            <a:ext cx="9687000" cy="453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solidFill>
                  <a:srgbClr val="319C70"/>
                </a:solidFill>
                <a:latin typeface="Barlow"/>
                <a:ea typeface="Barlow"/>
                <a:cs typeface="Barlow"/>
                <a:sym typeface="Barlow"/>
              </a:rPr>
              <a:t>Questions?</a:t>
            </a:r>
            <a:br>
              <a:rPr lang="en-US" sz="3200" b="1">
                <a:solidFill>
                  <a:srgbClr val="319C70"/>
                </a:solidFill>
                <a:latin typeface="Barlow"/>
                <a:ea typeface="Barlow"/>
                <a:cs typeface="Barlow"/>
                <a:sym typeface="Barlow"/>
              </a:rPr>
            </a:br>
            <a:br>
              <a:rPr lang="en-US" sz="3200" b="1">
                <a:solidFill>
                  <a:srgbClr val="319C70"/>
                </a:solidFill>
                <a:latin typeface="Barlow"/>
                <a:ea typeface="Barlow"/>
                <a:cs typeface="Barlow"/>
                <a:sym typeface="Barlow"/>
              </a:rPr>
            </a:br>
            <a:br>
              <a:rPr lang="en-US" sz="3200" b="1">
                <a:solidFill>
                  <a:srgbClr val="319C70"/>
                </a:solidFill>
                <a:latin typeface="Barlow"/>
                <a:ea typeface="Barlow"/>
                <a:cs typeface="Barlow"/>
                <a:sym typeface="Barlow"/>
              </a:rPr>
            </a:br>
            <a:endParaRPr sz="3200" b="1">
              <a:solidFill>
                <a:srgbClr val="319C70"/>
              </a:solidFill>
              <a:latin typeface="Barlow"/>
              <a:ea typeface="Barlow"/>
              <a:cs typeface="Barlow"/>
              <a:sym typeface="Barlow"/>
            </a:endParaRPr>
          </a:p>
        </p:txBody>
      </p:sp>
      <p:pic>
        <p:nvPicPr>
          <p:cNvPr id="247" name="Google Shape;247;p14"/>
          <p:cNvPicPr preferRelativeResize="0"/>
          <p:nvPr/>
        </p:nvPicPr>
        <p:blipFill rotWithShape="1">
          <a:blip r:embed="rId4">
            <a:alphaModFix/>
          </a:blip>
          <a:srcRect b="26793"/>
          <a:stretch/>
        </p:blipFill>
        <p:spPr>
          <a:xfrm>
            <a:off x="4508100" y="2643248"/>
            <a:ext cx="1883049" cy="157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C33C"/>
        </a:solidFill>
        <a:effectLst/>
      </p:bgPr>
    </p:bg>
    <p:spTree>
      <p:nvGrpSpPr>
        <p:cNvPr id="1" name="Shape 96"/>
        <p:cNvGrpSpPr/>
        <p:nvPr/>
      </p:nvGrpSpPr>
      <p:grpSpPr>
        <a:xfrm>
          <a:off x="0" y="0"/>
          <a:ext cx="0" cy="0"/>
          <a:chOff x="0" y="0"/>
          <a:chExt cx="0" cy="0"/>
        </a:xfrm>
      </p:grpSpPr>
      <p:sp>
        <p:nvSpPr>
          <p:cNvPr id="97" name="Google Shape;97;p5"/>
          <p:cNvSpPr txBox="1">
            <a:spLocks noGrp="1"/>
          </p:cNvSpPr>
          <p:nvPr>
            <p:ph type="ctrTitle"/>
          </p:nvPr>
        </p:nvSpPr>
        <p:spPr>
          <a:xfrm>
            <a:off x="1524000" y="2064571"/>
            <a:ext cx="9144000" cy="2024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i="1">
                <a:solidFill>
                  <a:srgbClr val="4D5156"/>
                </a:solidFill>
                <a:latin typeface="Barlow"/>
                <a:ea typeface="Barlow"/>
                <a:cs typeface="Barlow"/>
                <a:sym typeface="Barlow"/>
              </a:rPr>
              <a:t>“to create connected ecosystems across urban landscapes where </a:t>
            </a:r>
            <a:r>
              <a:rPr lang="en-US" sz="4800" b="1" i="1">
                <a:solidFill>
                  <a:srgbClr val="319C70"/>
                </a:solidFill>
                <a:latin typeface="Barlow"/>
                <a:ea typeface="Barlow"/>
                <a:cs typeface="Barlow"/>
                <a:sym typeface="Barlow"/>
              </a:rPr>
              <a:t>pollinators</a:t>
            </a:r>
            <a:r>
              <a:rPr lang="en-US" sz="4800" i="1">
                <a:solidFill>
                  <a:srgbClr val="4D5156"/>
                </a:solidFill>
                <a:latin typeface="Barlow"/>
                <a:ea typeface="Barlow"/>
                <a:cs typeface="Barlow"/>
                <a:sym typeface="Barlow"/>
              </a:rPr>
              <a:t> can thrive”</a:t>
            </a:r>
            <a:endParaRPr sz="4800" i="1">
              <a:latin typeface="Barlow"/>
              <a:ea typeface="Barlow"/>
              <a:cs typeface="Barlow"/>
              <a:sym typeface="Barlow"/>
            </a:endParaRPr>
          </a:p>
        </p:txBody>
      </p:sp>
      <p:sp>
        <p:nvSpPr>
          <p:cNvPr id="98" name="Google Shape;98;p5"/>
          <p:cNvSpPr txBox="1">
            <a:spLocks noGrp="1"/>
          </p:cNvSpPr>
          <p:nvPr>
            <p:ph type="subTitle" idx="1"/>
          </p:nvPr>
        </p:nvSpPr>
        <p:spPr>
          <a:xfrm>
            <a:off x="1524000" y="4185513"/>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Barlow"/>
                <a:ea typeface="Barlow"/>
                <a:cs typeface="Barlow"/>
                <a:sym typeface="Barlow"/>
              </a:rPr>
              <a:t>- Pollinator Paths, Mission Statement</a:t>
            </a:r>
            <a:endParaRPr>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C33C"/>
        </a:solidFill>
        <a:effectLst/>
      </p:bgPr>
    </p:bg>
    <p:spTree>
      <p:nvGrpSpPr>
        <p:cNvPr id="1" name="Shape 102"/>
        <p:cNvGrpSpPr/>
        <p:nvPr/>
      </p:nvGrpSpPr>
      <p:grpSpPr>
        <a:xfrm>
          <a:off x="0" y="0"/>
          <a:ext cx="0" cy="0"/>
          <a:chOff x="0" y="0"/>
          <a:chExt cx="0" cy="0"/>
        </a:xfrm>
      </p:grpSpPr>
      <p:sp>
        <p:nvSpPr>
          <p:cNvPr id="103" name="Google Shape;103;g142136397cb_0_6"/>
          <p:cNvSpPr txBox="1">
            <a:spLocks noGrp="1"/>
          </p:cNvSpPr>
          <p:nvPr>
            <p:ph type="ctrTitle"/>
          </p:nvPr>
        </p:nvSpPr>
        <p:spPr>
          <a:xfrm>
            <a:off x="1524000" y="2789646"/>
            <a:ext cx="9144000" cy="2024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i="1">
                <a:solidFill>
                  <a:srgbClr val="4D5156"/>
                </a:solidFill>
                <a:latin typeface="Barlow"/>
                <a:ea typeface="Barlow"/>
                <a:cs typeface="Barlow"/>
                <a:sym typeface="Barlow"/>
              </a:rPr>
              <a:t>“This will help inspire and support a clean and green future, full of </a:t>
            </a:r>
            <a:r>
              <a:rPr lang="en-US" sz="4800" b="1" i="1">
                <a:solidFill>
                  <a:srgbClr val="319C70"/>
                </a:solidFill>
                <a:latin typeface="Barlow"/>
                <a:ea typeface="Barlow"/>
                <a:cs typeface="Barlow"/>
                <a:sym typeface="Barlow"/>
              </a:rPr>
              <a:t>locally sourced food</a:t>
            </a:r>
            <a:r>
              <a:rPr lang="en-US" sz="4800" i="1">
                <a:solidFill>
                  <a:srgbClr val="4D5156"/>
                </a:solidFill>
                <a:latin typeface="Barlow"/>
                <a:ea typeface="Barlow"/>
                <a:cs typeface="Barlow"/>
                <a:sym typeface="Barlow"/>
              </a:rPr>
              <a:t>, in which the people of Aotearoa can feel a real </a:t>
            </a:r>
            <a:r>
              <a:rPr lang="en-US" sz="4800" b="1" i="1">
                <a:solidFill>
                  <a:srgbClr val="319C70"/>
                </a:solidFill>
                <a:latin typeface="Barlow"/>
                <a:ea typeface="Barlow"/>
                <a:cs typeface="Barlow"/>
                <a:sym typeface="Barlow"/>
              </a:rPr>
              <a:t>connection to the land</a:t>
            </a:r>
            <a:r>
              <a:rPr lang="en-US" sz="4800" i="1">
                <a:solidFill>
                  <a:srgbClr val="4D5156"/>
                </a:solidFill>
                <a:latin typeface="Barlow"/>
                <a:ea typeface="Barlow"/>
                <a:cs typeface="Barlow"/>
                <a:sym typeface="Barlow"/>
              </a:rPr>
              <a:t>”</a:t>
            </a:r>
            <a:endParaRPr sz="4800" i="1">
              <a:latin typeface="Barlow"/>
              <a:ea typeface="Barlow"/>
              <a:cs typeface="Barlow"/>
              <a:sym typeface="Barlow"/>
            </a:endParaRPr>
          </a:p>
        </p:txBody>
      </p:sp>
      <p:sp>
        <p:nvSpPr>
          <p:cNvPr id="104" name="Google Shape;104;g142136397cb_0_6"/>
          <p:cNvSpPr txBox="1">
            <a:spLocks noGrp="1"/>
          </p:cNvSpPr>
          <p:nvPr>
            <p:ph type="subTitle" idx="1"/>
          </p:nvPr>
        </p:nvSpPr>
        <p:spPr>
          <a:xfrm>
            <a:off x="1524000" y="491058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Barlow"/>
                <a:ea typeface="Barlow"/>
                <a:cs typeface="Barlow"/>
                <a:sym typeface="Barlow"/>
              </a:rPr>
              <a:t>- Pollinator Paths, Mission Statement</a:t>
            </a:r>
            <a:endParaRPr>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ctrTitle"/>
          </p:nvPr>
        </p:nvSpPr>
        <p:spPr>
          <a:xfrm>
            <a:off x="991200" y="1686125"/>
            <a:ext cx="10209600" cy="914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b="1">
                <a:solidFill>
                  <a:srgbClr val="319C70"/>
                </a:solidFill>
                <a:latin typeface="Barlow"/>
                <a:ea typeface="Barlow"/>
                <a:cs typeface="Barlow"/>
                <a:sym typeface="Barlow"/>
              </a:rPr>
              <a:t>Meet the New Zealand Pollinators</a:t>
            </a:r>
            <a:endParaRPr sz="4800" b="1">
              <a:solidFill>
                <a:srgbClr val="319C70"/>
              </a:solidFill>
              <a:latin typeface="Barlow"/>
              <a:ea typeface="Barlow"/>
              <a:cs typeface="Barlow"/>
              <a:sym typeface="Barlow"/>
            </a:endParaRPr>
          </a:p>
        </p:txBody>
      </p:sp>
      <p:pic>
        <p:nvPicPr>
          <p:cNvPr id="110" name="Google Shape;110;p2"/>
          <p:cNvPicPr preferRelativeResize="0"/>
          <p:nvPr/>
        </p:nvPicPr>
        <p:blipFill rotWithShape="1">
          <a:blip r:embed="rId3">
            <a:alphaModFix/>
          </a:blip>
          <a:srcRect/>
          <a:stretch/>
        </p:blipFill>
        <p:spPr>
          <a:xfrm>
            <a:off x="244174" y="2784163"/>
            <a:ext cx="11703649" cy="23877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g14563e9a537_0_2"/>
          <p:cNvPicPr preferRelativeResize="0"/>
          <p:nvPr/>
        </p:nvPicPr>
        <p:blipFill>
          <a:blip r:embed="rId3">
            <a:alphaModFix/>
          </a:blip>
          <a:stretch>
            <a:fillRect/>
          </a:stretch>
        </p:blipFill>
        <p:spPr>
          <a:xfrm>
            <a:off x="1933850" y="404813"/>
            <a:ext cx="7543800" cy="6048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162741" y="-3410"/>
            <a:ext cx="11889380" cy="6546623"/>
          </a:xfrm>
          <a:prstGeom prst="rect">
            <a:avLst/>
          </a:prstGeom>
          <a:noFill/>
          <a:ln>
            <a:noFill/>
          </a:ln>
        </p:spPr>
      </p:pic>
      <p:sp>
        <p:nvSpPr>
          <p:cNvPr id="121" name="Google Shape;121;p3"/>
          <p:cNvSpPr txBox="1"/>
          <p:nvPr/>
        </p:nvSpPr>
        <p:spPr>
          <a:xfrm>
            <a:off x="550463" y="1864761"/>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Honey bee</a:t>
            </a:r>
            <a:endParaRPr sz="700" b="0" i="0" u="none" strike="noStrike" cap="none">
              <a:solidFill>
                <a:srgbClr val="000000"/>
              </a:solidFill>
              <a:latin typeface="Arial"/>
              <a:ea typeface="Arial"/>
              <a:cs typeface="Arial"/>
              <a:sym typeface="Arial"/>
            </a:endParaRPr>
          </a:p>
        </p:txBody>
      </p:sp>
      <p:sp>
        <p:nvSpPr>
          <p:cNvPr id="122" name="Google Shape;122;p3"/>
          <p:cNvSpPr txBox="1"/>
          <p:nvPr/>
        </p:nvSpPr>
        <p:spPr>
          <a:xfrm>
            <a:off x="579334" y="408102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Hairy colletid</a:t>
            </a:r>
            <a:endParaRPr sz="700" b="0" i="0" u="none" strike="noStrike" cap="none">
              <a:solidFill>
                <a:srgbClr val="000000"/>
              </a:solidFill>
              <a:latin typeface="Arial"/>
              <a:ea typeface="Arial"/>
              <a:cs typeface="Arial"/>
              <a:sym typeface="Arial"/>
            </a:endParaRPr>
          </a:p>
        </p:txBody>
      </p:sp>
      <p:sp>
        <p:nvSpPr>
          <p:cNvPr id="123" name="Google Shape;123;p3"/>
          <p:cNvSpPr txBox="1"/>
          <p:nvPr/>
        </p:nvSpPr>
        <p:spPr>
          <a:xfrm>
            <a:off x="2500576" y="1864761"/>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Bumble bee</a:t>
            </a:r>
            <a:endParaRPr sz="700" b="0" i="0" u="none" strike="noStrike" cap="none">
              <a:solidFill>
                <a:srgbClr val="000000"/>
              </a:solidFill>
              <a:latin typeface="Arial"/>
              <a:ea typeface="Arial"/>
              <a:cs typeface="Arial"/>
              <a:sym typeface="Arial"/>
            </a:endParaRPr>
          </a:p>
        </p:txBody>
      </p:sp>
      <p:sp>
        <p:nvSpPr>
          <p:cNvPr id="124" name="Google Shape;124;p3"/>
          <p:cNvSpPr txBox="1"/>
          <p:nvPr/>
        </p:nvSpPr>
        <p:spPr>
          <a:xfrm>
            <a:off x="4378282" y="1864761"/>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Leafcutter bee</a:t>
            </a:r>
            <a:endParaRPr sz="700" b="0" i="0" u="none" strike="noStrike" cap="none">
              <a:solidFill>
                <a:srgbClr val="000000"/>
              </a:solidFill>
              <a:latin typeface="Arial"/>
              <a:ea typeface="Arial"/>
              <a:cs typeface="Arial"/>
              <a:sym typeface="Arial"/>
            </a:endParaRPr>
          </a:p>
        </p:txBody>
      </p:sp>
      <p:sp>
        <p:nvSpPr>
          <p:cNvPr id="125" name="Google Shape;125;p3"/>
          <p:cNvSpPr txBox="1"/>
          <p:nvPr/>
        </p:nvSpPr>
        <p:spPr>
          <a:xfrm>
            <a:off x="2500576" y="408102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Masked bee</a:t>
            </a:r>
            <a:endParaRPr sz="700" b="0" i="0" u="none" strike="noStrike" cap="none">
              <a:solidFill>
                <a:srgbClr val="000000"/>
              </a:solidFill>
              <a:latin typeface="Arial"/>
              <a:ea typeface="Arial"/>
              <a:cs typeface="Arial"/>
              <a:sym typeface="Arial"/>
            </a:endParaRPr>
          </a:p>
        </p:txBody>
      </p:sp>
      <p:sp>
        <p:nvSpPr>
          <p:cNvPr id="126" name="Google Shape;126;p3"/>
          <p:cNvSpPr txBox="1"/>
          <p:nvPr/>
        </p:nvSpPr>
        <p:spPr>
          <a:xfrm>
            <a:off x="4417997" y="408102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Sweat bee</a:t>
            </a:r>
            <a:endParaRPr sz="700" b="0" i="0" u="none" strike="noStrike" cap="none">
              <a:solidFill>
                <a:srgbClr val="000000"/>
              </a:solidFill>
              <a:latin typeface="Arial"/>
              <a:ea typeface="Arial"/>
              <a:cs typeface="Arial"/>
              <a:sym typeface="Arial"/>
            </a:endParaRPr>
          </a:p>
        </p:txBody>
      </p:sp>
      <p:sp>
        <p:nvSpPr>
          <p:cNvPr id="127" name="Google Shape;127;p3"/>
          <p:cNvSpPr txBox="1"/>
          <p:nvPr/>
        </p:nvSpPr>
        <p:spPr>
          <a:xfrm>
            <a:off x="6382993" y="1864761"/>
            <a:ext cx="1551900" cy="453900"/>
          </a:xfrm>
          <a:prstGeom prst="rect">
            <a:avLst/>
          </a:prstGeom>
          <a:noFill/>
          <a:ln>
            <a:noFill/>
          </a:ln>
        </p:spPr>
        <p:txBody>
          <a:bodyPr spcFirstLastPara="1" wrap="square" lIns="45725" tIns="22850" rIns="45725" bIns="22850" anchor="t" anchorCtr="0">
            <a:no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Monarch butterfly</a:t>
            </a:r>
            <a:endParaRPr sz="700" b="0" i="0" u="none" strike="noStrike" cap="none">
              <a:solidFill>
                <a:srgbClr val="000000"/>
              </a:solidFill>
              <a:latin typeface="Arial"/>
              <a:ea typeface="Arial"/>
              <a:cs typeface="Arial"/>
              <a:sym typeface="Arial"/>
            </a:endParaRPr>
          </a:p>
        </p:txBody>
      </p:sp>
      <p:sp>
        <p:nvSpPr>
          <p:cNvPr id="128" name="Google Shape;128;p3"/>
          <p:cNvSpPr txBox="1"/>
          <p:nvPr/>
        </p:nvSpPr>
        <p:spPr>
          <a:xfrm>
            <a:off x="6339239" y="408102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Flies</a:t>
            </a:r>
            <a:endParaRPr sz="700" b="0" i="0" u="none" strike="noStrike" cap="none">
              <a:solidFill>
                <a:srgbClr val="000000"/>
              </a:solidFill>
              <a:latin typeface="Arial"/>
              <a:ea typeface="Arial"/>
              <a:cs typeface="Arial"/>
              <a:sym typeface="Arial"/>
            </a:endParaRPr>
          </a:p>
        </p:txBody>
      </p:sp>
      <p:sp>
        <p:nvSpPr>
          <p:cNvPr id="129" name="Google Shape;129;p3"/>
          <p:cNvSpPr txBox="1"/>
          <p:nvPr/>
        </p:nvSpPr>
        <p:spPr>
          <a:xfrm>
            <a:off x="8304530" y="1864761"/>
            <a:ext cx="1551900" cy="453900"/>
          </a:xfrm>
          <a:prstGeom prst="rect">
            <a:avLst/>
          </a:prstGeom>
          <a:noFill/>
          <a:ln>
            <a:noFill/>
          </a:ln>
        </p:spPr>
        <p:txBody>
          <a:bodyPr spcFirstLastPara="1" wrap="square" lIns="45725" tIns="22850" rIns="45725" bIns="22850" anchor="t" anchorCtr="0">
            <a:no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Admiral butterfly</a:t>
            </a:r>
            <a:endParaRPr sz="700" b="0" i="0" u="none" strike="noStrike" cap="none">
              <a:solidFill>
                <a:srgbClr val="000000"/>
              </a:solidFill>
              <a:latin typeface="Arial"/>
              <a:ea typeface="Arial"/>
              <a:cs typeface="Arial"/>
              <a:sym typeface="Arial"/>
            </a:endParaRPr>
          </a:p>
        </p:txBody>
      </p:sp>
      <p:sp>
        <p:nvSpPr>
          <p:cNvPr id="130" name="Google Shape;130;p3"/>
          <p:cNvSpPr txBox="1"/>
          <p:nvPr/>
        </p:nvSpPr>
        <p:spPr>
          <a:xfrm>
            <a:off x="10080281" y="1864761"/>
            <a:ext cx="1551900" cy="453900"/>
          </a:xfrm>
          <a:prstGeom prst="rect">
            <a:avLst/>
          </a:prstGeom>
          <a:noFill/>
          <a:ln>
            <a:noFill/>
          </a:ln>
        </p:spPr>
        <p:txBody>
          <a:bodyPr spcFirstLastPara="1" wrap="square" lIns="45725" tIns="22850" rIns="45725" bIns="22850" anchor="t" anchorCtr="0">
            <a:no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Copper butterfly</a:t>
            </a:r>
            <a:endParaRPr sz="700" b="0" i="0" u="none" strike="noStrike" cap="none">
              <a:solidFill>
                <a:srgbClr val="000000"/>
              </a:solidFill>
              <a:latin typeface="Arial"/>
              <a:ea typeface="Arial"/>
              <a:cs typeface="Arial"/>
              <a:sym typeface="Arial"/>
            </a:endParaRPr>
          </a:p>
        </p:txBody>
      </p:sp>
      <p:sp>
        <p:nvSpPr>
          <p:cNvPr id="131" name="Google Shape;131;p3"/>
          <p:cNvSpPr txBox="1"/>
          <p:nvPr/>
        </p:nvSpPr>
        <p:spPr>
          <a:xfrm>
            <a:off x="8266431" y="408102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Moths</a:t>
            </a:r>
            <a:endParaRPr sz="700" b="0" i="0" u="none" strike="noStrike" cap="none">
              <a:solidFill>
                <a:srgbClr val="000000"/>
              </a:solidFill>
              <a:latin typeface="Arial"/>
              <a:ea typeface="Arial"/>
              <a:cs typeface="Arial"/>
              <a:sym typeface="Arial"/>
            </a:endParaRPr>
          </a:p>
        </p:txBody>
      </p:sp>
      <p:sp>
        <p:nvSpPr>
          <p:cNvPr id="132" name="Google Shape;132;p3"/>
          <p:cNvSpPr txBox="1"/>
          <p:nvPr/>
        </p:nvSpPr>
        <p:spPr>
          <a:xfrm>
            <a:off x="10147301" y="408102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Beetles</a:t>
            </a:r>
            <a:endParaRPr sz="700" b="0" i="0" u="none" strike="noStrike" cap="none">
              <a:solidFill>
                <a:srgbClr val="000000"/>
              </a:solidFill>
              <a:latin typeface="Arial"/>
              <a:ea typeface="Arial"/>
              <a:cs typeface="Arial"/>
              <a:sym typeface="Arial"/>
            </a:endParaRPr>
          </a:p>
        </p:txBody>
      </p:sp>
      <p:sp>
        <p:nvSpPr>
          <p:cNvPr id="133" name="Google Shape;133;p3"/>
          <p:cNvSpPr txBox="1"/>
          <p:nvPr/>
        </p:nvSpPr>
        <p:spPr>
          <a:xfrm>
            <a:off x="576021" y="631635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Tui</a:t>
            </a:r>
            <a:endParaRPr sz="1800" b="0" i="0" u="none" strike="noStrike" cap="none">
              <a:solidFill>
                <a:schemeClr val="lt2"/>
              </a:solidFill>
              <a:latin typeface="Gill Sans"/>
              <a:ea typeface="Gill Sans"/>
              <a:cs typeface="Gill Sans"/>
              <a:sym typeface="Gill Sans"/>
            </a:endParaRPr>
          </a:p>
        </p:txBody>
      </p:sp>
      <p:sp>
        <p:nvSpPr>
          <p:cNvPr id="134" name="Google Shape;134;p3"/>
          <p:cNvSpPr txBox="1"/>
          <p:nvPr/>
        </p:nvSpPr>
        <p:spPr>
          <a:xfrm>
            <a:off x="2401025" y="631635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Wax eye</a:t>
            </a:r>
            <a:endParaRPr sz="700" b="0" i="0" u="none" strike="noStrike" cap="none">
              <a:solidFill>
                <a:srgbClr val="000000"/>
              </a:solidFill>
              <a:latin typeface="Arial"/>
              <a:ea typeface="Arial"/>
              <a:cs typeface="Arial"/>
              <a:sym typeface="Arial"/>
            </a:endParaRPr>
          </a:p>
        </p:txBody>
      </p:sp>
      <p:sp>
        <p:nvSpPr>
          <p:cNvPr id="135" name="Google Shape;135;p3"/>
          <p:cNvSpPr txBox="1"/>
          <p:nvPr/>
        </p:nvSpPr>
        <p:spPr>
          <a:xfrm>
            <a:off x="4464684" y="631635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Bell bird</a:t>
            </a:r>
            <a:endParaRPr sz="700" b="0" i="0" u="none" strike="noStrike" cap="none">
              <a:solidFill>
                <a:srgbClr val="000000"/>
              </a:solidFill>
              <a:latin typeface="Arial"/>
              <a:ea typeface="Arial"/>
              <a:cs typeface="Arial"/>
              <a:sym typeface="Arial"/>
            </a:endParaRPr>
          </a:p>
        </p:txBody>
      </p:sp>
      <p:sp>
        <p:nvSpPr>
          <p:cNvPr id="136" name="Google Shape;136;p3"/>
          <p:cNvSpPr txBox="1"/>
          <p:nvPr/>
        </p:nvSpPr>
        <p:spPr>
          <a:xfrm>
            <a:off x="6234091" y="631635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Copper skinks</a:t>
            </a:r>
            <a:endParaRPr sz="700" b="0" i="0" u="none" strike="noStrike" cap="none">
              <a:solidFill>
                <a:srgbClr val="000000"/>
              </a:solidFill>
              <a:latin typeface="Arial"/>
              <a:ea typeface="Arial"/>
              <a:cs typeface="Arial"/>
              <a:sym typeface="Arial"/>
            </a:endParaRPr>
          </a:p>
        </p:txBody>
      </p:sp>
      <p:sp>
        <p:nvSpPr>
          <p:cNvPr id="137" name="Google Shape;137;p3"/>
          <p:cNvSpPr txBox="1"/>
          <p:nvPr/>
        </p:nvSpPr>
        <p:spPr>
          <a:xfrm>
            <a:off x="8332144" y="631635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Green gecko</a:t>
            </a:r>
            <a:endParaRPr sz="700" b="0" i="0" u="none" strike="noStrike" cap="none">
              <a:solidFill>
                <a:srgbClr val="000000"/>
              </a:solidFill>
              <a:latin typeface="Arial"/>
              <a:ea typeface="Arial"/>
              <a:cs typeface="Arial"/>
              <a:sym typeface="Arial"/>
            </a:endParaRPr>
          </a:p>
        </p:txBody>
      </p:sp>
      <p:sp>
        <p:nvSpPr>
          <p:cNvPr id="138" name="Google Shape;138;p3"/>
          <p:cNvSpPr txBox="1"/>
          <p:nvPr/>
        </p:nvSpPr>
        <p:spPr>
          <a:xfrm>
            <a:off x="10086356" y="6316350"/>
            <a:ext cx="1551900" cy="453900"/>
          </a:xfrm>
          <a:prstGeom prst="rect">
            <a:avLst/>
          </a:prstGeom>
          <a:noFill/>
          <a:ln>
            <a:noFill/>
          </a:ln>
        </p:spPr>
        <p:txBody>
          <a:bodyPr spcFirstLastPara="1" wrap="square" lIns="45725" tIns="22850" rIns="45725" bIns="22850" anchor="t" anchorCtr="0">
            <a:normAutofit/>
          </a:bodyPr>
          <a:lstStyle/>
          <a:p>
            <a:pPr marL="0" marR="0" lvl="0" indent="0" algn="ctr" rtl="0">
              <a:lnSpc>
                <a:spcPct val="90000"/>
              </a:lnSpc>
              <a:spcBef>
                <a:spcPts val="0"/>
              </a:spcBef>
              <a:spcAft>
                <a:spcPts val="0"/>
              </a:spcAft>
              <a:buClr>
                <a:schemeClr val="lt2"/>
              </a:buClr>
              <a:buSzPts val="1800"/>
              <a:buFont typeface="Arial"/>
              <a:buNone/>
            </a:pPr>
            <a:r>
              <a:rPr lang="en-US" sz="1800" b="0" i="0" u="none" strike="noStrike" cap="none">
                <a:solidFill>
                  <a:schemeClr val="lt2"/>
                </a:solidFill>
                <a:latin typeface="Gill Sans"/>
                <a:ea typeface="Gill Sans"/>
                <a:cs typeface="Gill Sans"/>
                <a:sym typeface="Gill Sans"/>
              </a:rPr>
              <a:t>Bats</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p:nvPr/>
        </p:nvSpPr>
        <p:spPr>
          <a:xfrm>
            <a:off x="1389318" y="1480208"/>
            <a:ext cx="10201200" cy="81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800"/>
              <a:buFont typeface="Calibri"/>
              <a:buNone/>
            </a:pPr>
            <a:r>
              <a:rPr lang="en-US" sz="3000" u="none" strike="noStrike" cap="none">
                <a:solidFill>
                  <a:schemeClr val="dk1"/>
                </a:solidFill>
                <a:latin typeface="Barlow"/>
                <a:ea typeface="Barlow"/>
                <a:cs typeface="Barlow"/>
                <a:sym typeface="Barlow"/>
              </a:rPr>
              <a:t>Loss of habitat e.g. nesting, food, water</a:t>
            </a:r>
            <a:endParaRPr sz="3000" u="none" strike="noStrike" cap="none">
              <a:solidFill>
                <a:schemeClr val="dk1"/>
              </a:solidFill>
              <a:latin typeface="Barlow"/>
              <a:ea typeface="Barlow"/>
              <a:cs typeface="Barlow"/>
              <a:sym typeface="Barlow"/>
            </a:endParaRPr>
          </a:p>
        </p:txBody>
      </p:sp>
      <p:sp>
        <p:nvSpPr>
          <p:cNvPr id="144" name="Google Shape;144;p4"/>
          <p:cNvSpPr txBox="1"/>
          <p:nvPr/>
        </p:nvSpPr>
        <p:spPr>
          <a:xfrm>
            <a:off x="0" y="329200"/>
            <a:ext cx="10125900" cy="8145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800"/>
              <a:buFont typeface="Calibri"/>
              <a:buNone/>
            </a:pPr>
            <a:r>
              <a:rPr lang="en-US" sz="4800" b="1" u="none" strike="noStrike" cap="none">
                <a:solidFill>
                  <a:srgbClr val="319C70"/>
                </a:solidFill>
                <a:latin typeface="Barlow"/>
                <a:ea typeface="Barlow"/>
                <a:cs typeface="Barlow"/>
                <a:sym typeface="Barlow"/>
              </a:rPr>
              <a:t>Pollinators are at threat from:</a:t>
            </a:r>
            <a:endParaRPr sz="4800" b="1" u="none" strike="noStrike" cap="none">
              <a:solidFill>
                <a:srgbClr val="319C70"/>
              </a:solidFill>
              <a:latin typeface="Barlow"/>
              <a:ea typeface="Barlow"/>
              <a:cs typeface="Barlow"/>
              <a:sym typeface="Barlow"/>
            </a:endParaRPr>
          </a:p>
        </p:txBody>
      </p:sp>
      <p:sp>
        <p:nvSpPr>
          <p:cNvPr id="145" name="Google Shape;145;p4"/>
          <p:cNvSpPr txBox="1"/>
          <p:nvPr/>
        </p:nvSpPr>
        <p:spPr>
          <a:xfrm>
            <a:off x="1389319" y="2598989"/>
            <a:ext cx="8039100" cy="81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800"/>
              <a:buFont typeface="Calibri"/>
              <a:buNone/>
            </a:pPr>
            <a:r>
              <a:rPr lang="en-US" sz="3000" u="none" strike="noStrike" cap="none">
                <a:solidFill>
                  <a:schemeClr val="dk1"/>
                </a:solidFill>
                <a:latin typeface="Barlow"/>
                <a:ea typeface="Barlow"/>
                <a:cs typeface="Barlow"/>
                <a:sym typeface="Barlow"/>
              </a:rPr>
              <a:t>Pesticides and herbicides</a:t>
            </a:r>
            <a:endParaRPr sz="3000" u="none" strike="noStrike" cap="none">
              <a:solidFill>
                <a:schemeClr val="dk1"/>
              </a:solidFill>
              <a:latin typeface="Barlow"/>
              <a:ea typeface="Barlow"/>
              <a:cs typeface="Barlow"/>
              <a:sym typeface="Barlow"/>
            </a:endParaRPr>
          </a:p>
        </p:txBody>
      </p:sp>
      <p:sp>
        <p:nvSpPr>
          <p:cNvPr id="146" name="Google Shape;146;p4"/>
          <p:cNvSpPr txBox="1"/>
          <p:nvPr/>
        </p:nvSpPr>
        <p:spPr>
          <a:xfrm>
            <a:off x="1434919" y="4836597"/>
            <a:ext cx="5543700" cy="81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800"/>
              <a:buFont typeface="Calibri"/>
              <a:buNone/>
            </a:pPr>
            <a:r>
              <a:rPr lang="en-US" sz="3000" u="none" strike="noStrike" cap="none">
                <a:solidFill>
                  <a:schemeClr val="dk1"/>
                </a:solidFill>
                <a:latin typeface="Barlow"/>
                <a:ea typeface="Barlow"/>
                <a:cs typeface="Barlow"/>
                <a:sym typeface="Barlow"/>
              </a:rPr>
              <a:t>Change in climate</a:t>
            </a:r>
            <a:endParaRPr sz="3000" u="none" strike="noStrike" cap="none">
              <a:solidFill>
                <a:schemeClr val="dk1"/>
              </a:solidFill>
              <a:latin typeface="Barlow"/>
              <a:ea typeface="Barlow"/>
              <a:cs typeface="Barlow"/>
              <a:sym typeface="Barlow"/>
            </a:endParaRPr>
          </a:p>
        </p:txBody>
      </p:sp>
      <p:sp>
        <p:nvSpPr>
          <p:cNvPr id="147" name="Google Shape;147;p4"/>
          <p:cNvSpPr txBox="1"/>
          <p:nvPr/>
        </p:nvSpPr>
        <p:spPr>
          <a:xfrm>
            <a:off x="1434930" y="3717793"/>
            <a:ext cx="8544000" cy="81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800"/>
              <a:buFont typeface="Calibri"/>
              <a:buNone/>
            </a:pPr>
            <a:r>
              <a:rPr lang="en-US" sz="3000" u="none" strike="noStrike" cap="none">
                <a:solidFill>
                  <a:schemeClr val="dk1"/>
                </a:solidFill>
                <a:latin typeface="Barlow"/>
                <a:ea typeface="Barlow"/>
                <a:cs typeface="Barlow"/>
                <a:sym typeface="Barlow"/>
              </a:rPr>
              <a:t>Predators e.g. mice and rats</a:t>
            </a:r>
            <a:endParaRPr sz="3000" u="none" strike="noStrike" cap="none">
              <a:solidFill>
                <a:schemeClr val="dk1"/>
              </a:solidFill>
              <a:latin typeface="Barlow"/>
              <a:ea typeface="Barlow"/>
              <a:cs typeface="Barlow"/>
              <a:sym typeface="Barlow"/>
            </a:endParaRPr>
          </a:p>
        </p:txBody>
      </p:sp>
      <p:pic>
        <p:nvPicPr>
          <p:cNvPr id="148" name="Google Shape;148;p4"/>
          <p:cNvPicPr preferRelativeResize="0"/>
          <p:nvPr/>
        </p:nvPicPr>
        <p:blipFill rotWithShape="1">
          <a:blip r:embed="rId3">
            <a:alphaModFix/>
          </a:blip>
          <a:srcRect b="30618"/>
          <a:stretch/>
        </p:blipFill>
        <p:spPr>
          <a:xfrm>
            <a:off x="160075" y="1544602"/>
            <a:ext cx="1173975" cy="814501"/>
          </a:xfrm>
          <a:prstGeom prst="rect">
            <a:avLst/>
          </a:prstGeom>
          <a:noFill/>
          <a:ln>
            <a:noFill/>
          </a:ln>
        </p:spPr>
      </p:pic>
      <p:pic>
        <p:nvPicPr>
          <p:cNvPr id="149" name="Google Shape;149;p4"/>
          <p:cNvPicPr preferRelativeResize="0"/>
          <p:nvPr/>
        </p:nvPicPr>
        <p:blipFill rotWithShape="1">
          <a:blip r:embed="rId4">
            <a:alphaModFix/>
          </a:blip>
          <a:srcRect b="18380"/>
          <a:stretch/>
        </p:blipFill>
        <p:spPr>
          <a:xfrm>
            <a:off x="160073" y="2543251"/>
            <a:ext cx="1173975" cy="958199"/>
          </a:xfrm>
          <a:prstGeom prst="rect">
            <a:avLst/>
          </a:prstGeom>
          <a:noFill/>
          <a:ln>
            <a:noFill/>
          </a:ln>
        </p:spPr>
      </p:pic>
      <p:pic>
        <p:nvPicPr>
          <p:cNvPr id="150" name="Google Shape;150;p4"/>
          <p:cNvPicPr preferRelativeResize="0"/>
          <p:nvPr/>
        </p:nvPicPr>
        <p:blipFill rotWithShape="1">
          <a:blip r:embed="rId5">
            <a:alphaModFix/>
          </a:blip>
          <a:srcRect t="-15379" b="15380"/>
          <a:stretch/>
        </p:blipFill>
        <p:spPr>
          <a:xfrm>
            <a:off x="344825" y="3787249"/>
            <a:ext cx="804475" cy="804450"/>
          </a:xfrm>
          <a:prstGeom prst="rect">
            <a:avLst/>
          </a:prstGeom>
          <a:noFill/>
          <a:ln>
            <a:noFill/>
          </a:ln>
        </p:spPr>
      </p:pic>
      <p:pic>
        <p:nvPicPr>
          <p:cNvPr id="151" name="Google Shape;151;p4"/>
          <p:cNvPicPr preferRelativeResize="0"/>
          <p:nvPr/>
        </p:nvPicPr>
        <p:blipFill rotWithShape="1">
          <a:blip r:embed="rId6">
            <a:alphaModFix/>
          </a:blip>
          <a:srcRect b="25121"/>
          <a:stretch/>
        </p:blipFill>
        <p:spPr>
          <a:xfrm>
            <a:off x="-31004" y="4684243"/>
            <a:ext cx="1556151" cy="11652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14563e9a537_0_18"/>
          <p:cNvPicPr preferRelativeResize="0"/>
          <p:nvPr/>
        </p:nvPicPr>
        <p:blipFill>
          <a:blip r:embed="rId3">
            <a:alphaModFix/>
          </a:blip>
          <a:stretch>
            <a:fillRect/>
          </a:stretch>
        </p:blipFill>
        <p:spPr>
          <a:xfrm>
            <a:off x="0" y="9525"/>
            <a:ext cx="12192000" cy="6858000"/>
          </a:xfrm>
          <a:prstGeom prst="rect">
            <a:avLst/>
          </a:prstGeom>
          <a:noFill/>
          <a:ln>
            <a:noFill/>
          </a:ln>
        </p:spPr>
      </p:pic>
      <p:sp>
        <p:nvSpPr>
          <p:cNvPr id="157" name="Google Shape;157;g14563e9a537_0_18"/>
          <p:cNvSpPr txBox="1"/>
          <p:nvPr/>
        </p:nvSpPr>
        <p:spPr>
          <a:xfrm>
            <a:off x="790275" y="2820600"/>
            <a:ext cx="10125900" cy="8145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800"/>
              <a:buFont typeface="Calibri"/>
              <a:buNone/>
            </a:pPr>
            <a:endParaRPr sz="4800" b="1" u="none" strike="noStrike" cap="none">
              <a:solidFill>
                <a:srgbClr val="319C70"/>
              </a:solidFill>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1"/>
        <p:cNvGrpSpPr/>
        <p:nvPr/>
      </p:nvGrpSpPr>
      <p:grpSpPr>
        <a:xfrm>
          <a:off x="0" y="0"/>
          <a:ext cx="0" cy="0"/>
          <a:chOff x="0" y="0"/>
          <a:chExt cx="0" cy="0"/>
        </a:xfrm>
      </p:grpSpPr>
      <p:sp>
        <p:nvSpPr>
          <p:cNvPr id="162" name="Google Shape;162;g142136397cb_0_13"/>
          <p:cNvSpPr txBox="1"/>
          <p:nvPr/>
        </p:nvSpPr>
        <p:spPr>
          <a:xfrm>
            <a:off x="968625" y="1789650"/>
            <a:ext cx="5374200" cy="225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en-US" sz="3350" b="0" i="0" u="none" strike="noStrike" cap="none">
                <a:solidFill>
                  <a:schemeClr val="lt1"/>
                </a:solidFill>
                <a:latin typeface="Proxima Nova Extrabold"/>
                <a:ea typeface="Proxima Nova Extrabold"/>
                <a:cs typeface="Proxima Nova Extrabold"/>
                <a:sym typeface="Proxima Nova Extrabold"/>
              </a:rPr>
              <a:t>Every year, New Zealand produces enough food to feed 40 million people.</a:t>
            </a:r>
            <a:endParaRPr sz="3350" b="0" i="0" u="none" strike="noStrike" cap="none">
              <a:solidFill>
                <a:schemeClr val="lt1"/>
              </a:solidFill>
              <a:latin typeface="Proxima Nova Extrabold"/>
              <a:ea typeface="Proxima Nova Extrabold"/>
              <a:cs typeface="Proxima Nova Extrabold"/>
              <a:sym typeface="Proxima Nova Extrabold"/>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chemeClr val="lt1"/>
              </a:solidFill>
              <a:latin typeface="Proxima Nova Extrabold"/>
              <a:ea typeface="Proxima Nova Extrabold"/>
              <a:cs typeface="Proxima Nova Extrabold"/>
              <a:sym typeface="Proxima Nova Extrabold"/>
            </a:endParaRPr>
          </a:p>
        </p:txBody>
      </p:sp>
      <p:pic>
        <p:nvPicPr>
          <p:cNvPr id="163" name="Google Shape;163;g142136397cb_0_13"/>
          <p:cNvPicPr preferRelativeResize="0"/>
          <p:nvPr/>
        </p:nvPicPr>
        <p:blipFill rotWithShape="1">
          <a:blip r:embed="rId3">
            <a:alphaModFix/>
          </a:blip>
          <a:srcRect/>
          <a:stretch/>
        </p:blipFill>
        <p:spPr>
          <a:xfrm>
            <a:off x="7048500" y="0"/>
            <a:ext cx="5143500" cy="6858000"/>
          </a:xfrm>
          <a:prstGeom prst="rect">
            <a:avLst/>
          </a:prstGeom>
          <a:noFill/>
          <a:ln>
            <a:noFill/>
          </a:ln>
        </p:spPr>
      </p:pic>
      <p:sp>
        <p:nvSpPr>
          <p:cNvPr id="164" name="Google Shape;164;g142136397cb_0_13"/>
          <p:cNvSpPr txBox="1"/>
          <p:nvPr/>
        </p:nvSpPr>
        <p:spPr>
          <a:xfrm>
            <a:off x="968625" y="3916525"/>
            <a:ext cx="5850300" cy="1215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350" b="0" i="0" u="none" strike="noStrike" cap="none">
                <a:solidFill>
                  <a:schemeClr val="lt1"/>
                </a:solidFill>
                <a:latin typeface="Proxima Nova Extrabold"/>
                <a:ea typeface="Proxima Nova Extrabold"/>
                <a:cs typeface="Proxima Nova Extrabold"/>
                <a:sym typeface="Proxima Nova Extrabold"/>
              </a:rPr>
              <a:t>1 in 5 of us face                 food insecurity. </a:t>
            </a: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2005</Words>
  <Application>Microsoft Office PowerPoint</Application>
  <PresentationFormat>Widescreen</PresentationFormat>
  <Paragraphs>121</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Proxima Nova</vt:lpstr>
      <vt:lpstr>Arial</vt:lpstr>
      <vt:lpstr>Gill Sans</vt:lpstr>
      <vt:lpstr>Proxima Nova Extrabold</vt:lpstr>
      <vt:lpstr>Calibri</vt:lpstr>
      <vt:lpstr>Merriweather Sans</vt:lpstr>
      <vt:lpstr>Barlow</vt:lpstr>
      <vt:lpstr>Office Theme</vt:lpstr>
      <vt:lpstr>The Great New Zealand  Pollinator Path</vt:lpstr>
      <vt:lpstr>“to create connected ecosystems across urban landscapes where pollinators can thrive”</vt:lpstr>
      <vt:lpstr>“This will help inspire and support a clean and green future, full of locally sourced food, in which the people of Aotearoa can feel a real connection to the land”</vt:lpstr>
      <vt:lpstr>Meet the New Zealand Pollinators</vt:lpstr>
      <vt:lpstr>PowerPoint Presentation</vt:lpstr>
      <vt:lpstr>PowerPoint Presentation</vt:lpstr>
      <vt:lpstr>PowerPoint Presentation</vt:lpstr>
      <vt:lpstr>PowerPoint Presentation</vt:lpstr>
      <vt:lpstr>PowerPoint Presentation</vt:lpstr>
      <vt:lpstr>PowerPoint Presentation</vt:lpstr>
      <vt:lpstr>It will cover the length of the country.   It will form slowly over 3-5 years as people take action, seeds grow, and pollinators find habitat.  The New Zealand Pollinator Path will not be a physical line on a map but an observation of where life is thriving and adjust as life adjusts.  The New Zealand Pollinator Path is about creating an intergenerational legacy for our environment and our people.</vt:lpstr>
      <vt:lpstr>How will The New Zealand Pollinator Path be built?  Everyone will have access to millions of seeds across New Zealand.  This will include education and resource materials to help support eco-sourced seeds and germination.  These seeds will be free to collect and can be planted on your property or in your neighborhood to build your path. </vt:lpstr>
      <vt:lpstr>What will The New Zealand Pollinator Path look like?  Observe the pollinators in your neighborhood and log them on the iNaturalist App. Each pollinator has a unique area that forms their habitat.   Plant pollinator friendly plants and log them on our Growathon platform.  The more pollinators and plants observed the greater the Pollinator Path will form across the national network.  The New Zealand Pollinator Path will be in real time on www.pollinatorpaths.com </vt:lpstr>
      <vt:lpstr>PowerPoint Presentation</vt:lpstr>
      <vt:lpstr>Take out seeds like you would take out a book!</vt:lpstr>
      <vt:lpstr>PowerPoint Presentation</vt:lpstr>
      <vt:lpstr>Testing a prototype  The Pollinator Paths Charity and the PlantMe team have received funding from Upper Hutt City Council and Wellington City Council to undertake a 2022 Spring Growathon.  The purpose of the Growathon is to keep people engaged with how to grow guides, tailored to location and time of year, plus a Planting Diary tracking their success, harvests, biodiversity milestones and climate impact.  As part of the programme we will work with the Upper Hutt City library, the existing Food For Thought seed bank, and the local community to undertake a soft launch of The New Zealand Pollinator Path seed bank toolkit.  Learnings from this will go towards the launch in 2023. </vt:lpstr>
      <vt:lpstr>What assistance is needed?  Pollinator Paths and PlantMe already have access to resources to build the live pollinator path and integrate with iNaturalist data. Plus the ability to create educational resources on pollinators and gathering seed.  We are also currently talking to several large sponsors who can assist us with funding the initial supply of seeds and distribution over the next three years.  We would love to collaborate with the Public Libraries Network to work with us to test the prototype, host the seed hubs, tell the story of seeds, connecting with local communities to collect seed, and support a national communications campaign next year.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New Zealand  Pollinator Path</dc:title>
  <dc:creator>Rob Thomas</dc:creator>
  <cp:lastModifiedBy>Andrea Reid</cp:lastModifiedBy>
  <cp:revision>1</cp:revision>
  <dcterms:created xsi:type="dcterms:W3CDTF">2022-05-03T06:46:57Z</dcterms:created>
  <dcterms:modified xsi:type="dcterms:W3CDTF">2022-08-15T09:25:03Z</dcterms:modified>
</cp:coreProperties>
</file>